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Raleway"/>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aleway-bold.fntdata"/><Relationship Id="rId82" Type="http://schemas.openxmlformats.org/officeDocument/2006/relationships/font" Target="fonts/Raleway-boldItalic.fntdata"/><Relationship Id="rId81"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aleway-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onopolist" TargetMode="External"/><Relationship Id="rId3" Type="http://schemas.openxmlformats.org/officeDocument/2006/relationships/hyperlink" Target="https://en.wikipedia.org/wiki/Monopolist" TargetMode="External"/><Relationship Id="rId4" Type="http://schemas.openxmlformats.org/officeDocument/2006/relationships/hyperlink" Target="https://en.wikipedia.org/wiki/The_Landlord%27s_Game#cite_note-nyt-3"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fd80f909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fd80f90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fd80f9093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fd80f9093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d80f9093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fd80f9093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fd80f9093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fd80f9093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d80f9093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fd80f9093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fd80f9093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fd80f9093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d80f9093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d80f9093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d80f9093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fd80f9093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d80f9093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fd80f9093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d80f9093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fd80f9093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d80f9093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d80f9093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1655ca591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1655ca591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600080e7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1600080e7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600080e7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600080e7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fd80f9093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fd80f9093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d80f9093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d80f9093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Huizinga is probably best known for calling out that play takes place in a separate space: “the arena, the card-table, the magic circle, the temple, the stage, the screen…” (p. 10). This has been condensed in recent times to the idea of the magic circle: whether a game has anything to do with magic or not, it takes place in a separate space and time set aside for it, “within which special rules obtain” (p. 10).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Sellers, Michael. Advanced Game Design (p. 171). Pearson Education. Kindle Edition.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fd80f9093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fd80f9093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7F7F7F"/>
              </a:buClr>
              <a:buSzPts val="1800"/>
              <a:buFont typeface="Source Sans Pro"/>
              <a:buChar char="●"/>
            </a:pPr>
            <a:r>
              <a:rPr b="1" lang="en" sz="1800">
                <a:solidFill>
                  <a:srgbClr val="7F7F7F"/>
                </a:solidFill>
                <a:latin typeface="Source Sans Pro"/>
                <a:ea typeface="Source Sans Pro"/>
                <a:cs typeface="Source Sans Pro"/>
                <a:sym typeface="Source Sans Pro"/>
              </a:rPr>
              <a:t>Mechanics </a:t>
            </a:r>
            <a:r>
              <a:rPr lang="en" sz="1800">
                <a:solidFill>
                  <a:srgbClr val="7F7F7F"/>
                </a:solidFill>
                <a:latin typeface="Source Sans Pro"/>
                <a:ea typeface="Source Sans Pro"/>
                <a:cs typeface="Source Sans Pro"/>
                <a:sym typeface="Source Sans Pro"/>
              </a:rPr>
              <a:t>describes the particular components of the game, at the level of data representation and algorithms.  </a:t>
            </a:r>
            <a:br>
              <a:rPr lang="en" sz="1800">
                <a:solidFill>
                  <a:srgbClr val="7F7F7F"/>
                </a:solidFill>
                <a:latin typeface="Source Sans Pro"/>
                <a:ea typeface="Source Sans Pro"/>
                <a:cs typeface="Source Sans Pro"/>
                <a:sym typeface="Source Sans Pro"/>
              </a:rPr>
            </a:br>
            <a:endParaRPr sz="1800">
              <a:solidFill>
                <a:srgbClr val="7F7F7F"/>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7F7F7F"/>
              </a:buClr>
              <a:buSzPts val="1800"/>
              <a:buFont typeface="Source Sans Pro"/>
              <a:buChar char="●"/>
            </a:pPr>
            <a:r>
              <a:rPr b="1" lang="en" sz="1800">
                <a:solidFill>
                  <a:srgbClr val="7F7F7F"/>
                </a:solidFill>
                <a:latin typeface="Source Sans Pro"/>
                <a:ea typeface="Source Sans Pro"/>
                <a:cs typeface="Source Sans Pro"/>
                <a:sym typeface="Source Sans Pro"/>
              </a:rPr>
              <a:t>Dynamics </a:t>
            </a:r>
            <a:r>
              <a:rPr lang="en" sz="1800">
                <a:solidFill>
                  <a:srgbClr val="7F7F7F"/>
                </a:solidFill>
                <a:latin typeface="Source Sans Pro"/>
                <a:ea typeface="Source Sans Pro"/>
                <a:cs typeface="Source Sans Pro"/>
                <a:sym typeface="Source Sans Pro"/>
              </a:rPr>
              <a:t>describes the run-time behavior of the mechanics acting on player inputs and each other’s outputs over time.  </a:t>
            </a:r>
            <a:br>
              <a:rPr lang="en" sz="1800">
                <a:solidFill>
                  <a:srgbClr val="7F7F7F"/>
                </a:solidFill>
                <a:latin typeface="Source Sans Pro"/>
                <a:ea typeface="Source Sans Pro"/>
                <a:cs typeface="Source Sans Pro"/>
                <a:sym typeface="Source Sans Pro"/>
              </a:rPr>
            </a:br>
            <a:endParaRPr sz="1800">
              <a:solidFill>
                <a:srgbClr val="7F7F7F"/>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7F7F7F"/>
              </a:buClr>
              <a:buSzPts val="1800"/>
              <a:buFont typeface="Source Sans Pro"/>
              <a:buChar char="●"/>
            </a:pPr>
            <a:r>
              <a:rPr b="1" lang="en" sz="1800">
                <a:solidFill>
                  <a:srgbClr val="7F7F7F"/>
                </a:solidFill>
                <a:latin typeface="Source Sans Pro"/>
                <a:ea typeface="Source Sans Pro"/>
                <a:cs typeface="Source Sans Pro"/>
                <a:sym typeface="Source Sans Pro"/>
              </a:rPr>
              <a:t>Aesthetics </a:t>
            </a:r>
            <a:r>
              <a:rPr lang="en" sz="1800">
                <a:solidFill>
                  <a:srgbClr val="7F7F7F"/>
                </a:solidFill>
                <a:latin typeface="Source Sans Pro"/>
                <a:ea typeface="Source Sans Pro"/>
                <a:cs typeface="Source Sans Pro"/>
                <a:sym typeface="Source Sans Pro"/>
              </a:rPr>
              <a:t>describes the desirable emotional responses evoked in the players when they interact with the game system.</a:t>
            </a:r>
            <a:endParaRPr sz="1800">
              <a:solidFill>
                <a:srgbClr val="7F7F7F"/>
              </a:solidFill>
              <a:latin typeface="Source Sans Pro"/>
              <a:ea typeface="Source Sans Pro"/>
              <a:cs typeface="Source Sans Pro"/>
              <a:sym typeface="Source Sans Pro"/>
            </a:endParaRPr>
          </a:p>
          <a:p>
            <a:pPr indent="0" lvl="0" marL="0" rtl="0" algn="l">
              <a:lnSpc>
                <a:spcPct val="115000"/>
              </a:lnSpc>
              <a:spcBef>
                <a:spcPts val="1200"/>
              </a:spcBef>
              <a:spcAft>
                <a:spcPts val="0"/>
              </a:spcAft>
              <a:buClr>
                <a:schemeClr val="dk1"/>
              </a:buClr>
              <a:buSzPts val="1100"/>
              <a:buFont typeface="Arial"/>
              <a:buNone/>
            </a:pPr>
            <a:r>
              <a:rPr i="1" lang="en" sz="1800">
                <a:solidFill>
                  <a:srgbClr val="7F7F7F"/>
                </a:solidFill>
                <a:latin typeface="Source Sans Pro"/>
                <a:ea typeface="Source Sans Pro"/>
                <a:cs typeface="Source Sans Pro"/>
                <a:sym typeface="Source Sans Pro"/>
              </a:rPr>
              <a:t>Sellers, Michael. Advanced Game Design (pp. 175-176).</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 key point of this framework is that players typically understand a game from its aesthetics first, then the game’s dynamics, and finally its mechanics. The MDA framework posits that in contrast to players, game designers see their games first via their mechanics, then the dynamics, and finally the aesthetics.</a:t>
            </a:r>
            <a:endParaRPr/>
          </a:p>
          <a:p>
            <a:pPr indent="0" lvl="0" marL="0" rtl="0" algn="l">
              <a:spcBef>
                <a:spcPts val="0"/>
              </a:spcBef>
              <a:spcAft>
                <a:spcPts val="0"/>
              </a:spcAft>
              <a:buNone/>
            </a:pPr>
            <a:br>
              <a:rPr lang="en"/>
            </a:br>
            <a:r>
              <a:rPr lang="en"/>
              <a:t>Another important point inherent in the MDA model is that only a game’s mechanics are wholly in the designer’s direct control. The designer uses the mechanics to set the stage for the game’s dynamics but does not create the dynamics directly.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d80f9093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d80f9093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7F7F7F"/>
              </a:buClr>
              <a:buSzPts val="1800"/>
              <a:buFont typeface="Source Sans Pro"/>
              <a:buChar char="●"/>
            </a:pPr>
            <a:r>
              <a:rPr b="1" lang="en" sz="1800">
                <a:solidFill>
                  <a:srgbClr val="7F7F7F"/>
                </a:solidFill>
                <a:latin typeface="Source Sans Pro"/>
                <a:ea typeface="Source Sans Pro"/>
                <a:cs typeface="Source Sans Pro"/>
                <a:sym typeface="Source Sans Pro"/>
              </a:rPr>
              <a:t>Dynamics </a:t>
            </a:r>
            <a:r>
              <a:rPr lang="en" sz="1800">
                <a:solidFill>
                  <a:srgbClr val="7F7F7F"/>
                </a:solidFill>
                <a:latin typeface="Source Sans Pro"/>
                <a:ea typeface="Source Sans Pro"/>
                <a:cs typeface="Source Sans Pro"/>
                <a:sym typeface="Source Sans Pro"/>
              </a:rPr>
              <a:t>describes the run-time behavior of the mechanics acting on player inputs and each other’s outputs over time.  </a:t>
            </a:r>
            <a:br>
              <a:rPr lang="en" sz="1800">
                <a:solidFill>
                  <a:srgbClr val="7F7F7F"/>
                </a:solidFill>
                <a:latin typeface="Source Sans Pro"/>
                <a:ea typeface="Source Sans Pro"/>
                <a:cs typeface="Source Sans Pro"/>
                <a:sym typeface="Source Sans Pro"/>
              </a:rPr>
            </a:br>
            <a:endParaRPr sz="1800">
              <a:solidFill>
                <a:srgbClr val="7F7F7F"/>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7F7F7F"/>
              </a:buClr>
              <a:buSzPts val="1800"/>
              <a:buFont typeface="Source Sans Pro"/>
              <a:buChar char="●"/>
            </a:pPr>
            <a:r>
              <a:rPr b="1" lang="en" sz="1800">
                <a:solidFill>
                  <a:srgbClr val="7F7F7F"/>
                </a:solidFill>
                <a:latin typeface="Source Sans Pro"/>
                <a:ea typeface="Source Sans Pro"/>
                <a:cs typeface="Source Sans Pro"/>
                <a:sym typeface="Source Sans Pro"/>
              </a:rPr>
              <a:t>Aesthetics </a:t>
            </a:r>
            <a:r>
              <a:rPr lang="en" sz="1800">
                <a:solidFill>
                  <a:srgbClr val="7F7F7F"/>
                </a:solidFill>
                <a:latin typeface="Source Sans Pro"/>
                <a:ea typeface="Source Sans Pro"/>
                <a:cs typeface="Source Sans Pro"/>
                <a:sym typeface="Source Sans Pro"/>
              </a:rPr>
              <a:t>describes the desirable emotional responses evoked in the players when they interact with the game system.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d80f9093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fd80f9093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an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some of the mechanics of monopoly?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d80f9093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d80f9093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d80f9093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fd80f9093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d80f9093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fd80f9093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655ca591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1655ca591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name is John Bezark and I’m a game designer.</a:t>
            </a:r>
            <a:endParaRPr/>
          </a:p>
          <a:p>
            <a:pPr indent="0" lvl="0" marL="0" rtl="0" algn="l">
              <a:spcBef>
                <a:spcPts val="0"/>
              </a:spcBef>
              <a:spcAft>
                <a:spcPts val="0"/>
              </a:spcAft>
              <a:buNone/>
            </a:pPr>
            <a:r>
              <a:rPr lang="en"/>
              <a:t>I’ve designed a lot of different games. I’ve made</a:t>
            </a:r>
            <a:endParaRPr/>
          </a:p>
          <a:p>
            <a:pPr indent="0" lvl="0" marL="0" rtl="0" algn="l">
              <a:spcBef>
                <a:spcPts val="0"/>
              </a:spcBef>
              <a:spcAft>
                <a:spcPts val="0"/>
              </a:spcAft>
              <a:buNone/>
            </a:pPr>
            <a:r>
              <a:rPr lang="en"/>
              <a:t>-2D Games</a:t>
            </a:r>
            <a:endParaRPr/>
          </a:p>
          <a:p>
            <a:pPr indent="0" lvl="0" marL="0" rtl="0" algn="l">
              <a:spcBef>
                <a:spcPts val="0"/>
              </a:spcBef>
              <a:spcAft>
                <a:spcPts val="0"/>
              </a:spcAft>
              <a:buNone/>
            </a:pPr>
            <a:r>
              <a:rPr lang="en"/>
              <a:t>-3D Games</a:t>
            </a:r>
            <a:endParaRPr/>
          </a:p>
          <a:p>
            <a:pPr indent="0" lvl="0" marL="0" rtl="0" algn="l">
              <a:spcBef>
                <a:spcPts val="0"/>
              </a:spcBef>
              <a:spcAft>
                <a:spcPts val="0"/>
              </a:spcAft>
              <a:buNone/>
            </a:pPr>
            <a:r>
              <a:rPr lang="en"/>
              <a:t>-Board Games</a:t>
            </a:r>
            <a:endParaRPr/>
          </a:p>
          <a:p>
            <a:pPr indent="0" lvl="0" marL="0" rtl="0" algn="l">
              <a:spcBef>
                <a:spcPts val="0"/>
              </a:spcBef>
              <a:spcAft>
                <a:spcPts val="0"/>
              </a:spcAft>
              <a:buNone/>
            </a:pPr>
            <a:r>
              <a:rPr lang="en"/>
              <a:t>Card Games</a:t>
            </a:r>
            <a:endParaRPr/>
          </a:p>
          <a:p>
            <a:pPr indent="0" lvl="0" marL="0" rtl="0" algn="l">
              <a:spcBef>
                <a:spcPts val="0"/>
              </a:spcBef>
              <a:spcAft>
                <a:spcPts val="0"/>
              </a:spcAft>
              <a:buNone/>
            </a:pPr>
            <a:r>
              <a:rPr lang="en"/>
              <a:t>Game Shows</a:t>
            </a:r>
            <a:endParaRPr/>
          </a:p>
          <a:p>
            <a:pPr indent="0" lvl="0" marL="0" rtl="0" algn="l">
              <a:spcBef>
                <a:spcPts val="0"/>
              </a:spcBef>
              <a:spcAft>
                <a:spcPts val="0"/>
              </a:spcAft>
              <a:buNone/>
            </a:pPr>
            <a:r>
              <a:rPr lang="en"/>
              <a:t>Escape Rooms</a:t>
            </a:r>
            <a:endParaRPr/>
          </a:p>
          <a:p>
            <a:pPr indent="0" lvl="0" marL="0" rtl="0" algn="l">
              <a:spcBef>
                <a:spcPts val="0"/>
              </a:spcBef>
              <a:spcAft>
                <a:spcPts val="0"/>
              </a:spcAft>
              <a:buNone/>
            </a:pPr>
            <a:r>
              <a:rPr lang="en"/>
              <a:t>Role Playing Games</a:t>
            </a:r>
            <a:endParaRPr/>
          </a:p>
          <a:p>
            <a:pPr indent="0" lvl="0" marL="0" rtl="0" algn="l">
              <a:spcBef>
                <a:spcPts val="0"/>
              </a:spcBef>
              <a:spcAft>
                <a:spcPts val="0"/>
              </a:spcAft>
              <a:buNone/>
            </a:pPr>
            <a:r>
              <a:rPr lang="en"/>
              <a:t>I’ve even made a sport</a:t>
            </a:r>
            <a:endParaRPr/>
          </a:p>
          <a:p>
            <a:pPr indent="0" lvl="0" marL="0" rtl="0" algn="l">
              <a:spcBef>
                <a:spcPts val="0"/>
              </a:spcBef>
              <a:spcAft>
                <a:spcPts val="0"/>
              </a:spcAft>
              <a:buNone/>
            </a:pPr>
            <a:r>
              <a:rPr lang="en"/>
              <a:t>I’ve made games in every dimension!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fd80f9093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fd80f9093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d80f9093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fd80f9093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fd80f9093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fd80f9093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d80f9093c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d80f9093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d80f9093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fd80f9093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set had rules for two different games, anti-monopolist and</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Monopolist</a:t>
            </a:r>
            <a:r>
              <a:rPr lang="en">
                <a:solidFill>
                  <a:schemeClr val="dk1"/>
                </a:solidFill>
              </a:rPr>
              <a:t>. The anti-monopolist rules reward all players during wealth creation, whereas the monopolist rules incentivize forming monopolies and forcing opponents out of the game.</a:t>
            </a:r>
            <a:r>
              <a:rPr baseline="30000" lang="en" u="sng">
                <a:solidFill>
                  <a:schemeClr val="hlink"/>
                </a:solidFill>
                <a:hlinkClick r:id="rId4"/>
              </a:rPr>
              <a:t>[3]</a:t>
            </a:r>
            <a:r>
              <a:rPr lang="en">
                <a:solidFill>
                  <a:schemeClr val="dk1"/>
                </a:solidFill>
              </a:rPr>
              <a:t> In the anti-monopolist or Single Tax version (later called "Prosperity"), the game is won when the player with the least money doubles their original stake.</a:t>
            </a:r>
            <a:endParaRPr>
              <a:solidFill>
                <a:schemeClr val="dk1"/>
              </a:solidFill>
            </a:endParaRPr>
          </a:p>
          <a:p>
            <a:pPr indent="0" lvl="0" marL="0" rtl="0" algn="l">
              <a:spcBef>
                <a:spcPts val="0"/>
              </a:spcBef>
              <a:spcAft>
                <a:spcPts val="0"/>
              </a:spcAft>
              <a:buNone/>
            </a:pPr>
            <a:r>
              <a:rPr lang="en">
                <a:solidFill>
                  <a:schemeClr val="dk1"/>
                </a:solidFill>
              </a:rPr>
              <a:t>Elizabeth maggie phillips game was stolen by parker brothers</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d80f9093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fd80f9093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~45 Mins in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fd80f9093c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fd80f9093c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fd80f9093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fd80f9093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fd80f9093c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fd80f9093c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fd80f9093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fd80f9093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1655ca591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1655ca591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fd80f9093c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fd80f9093c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fd80f9093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fd80f9093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fd80f9093c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fd80f9093c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fd80f9093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fd80f9093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fd80f9093c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fd80f9093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fd80f9093c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fd80f9093c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fd80f9093c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fd80f9093c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fd80f9093c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fd80f9093c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fd80f9093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fd80f9093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d80f9093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fd80f9093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655ca591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1655ca591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fd80f9093c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fd80f9093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fd80f9093c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fd80f9093c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fd80f9093c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fd80f9093c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fd80f9093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fd80f9093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fd80f9093c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fd80f9093c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fd80f9093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fd80f9093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fd80f9093c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fd80f9093c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600080e7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1600080e7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1600080e7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1600080e7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1600080e7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1600080e7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655ca591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655ca591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1600080e7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1600080e7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1600080e7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1600080e7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1600080e7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1600080e7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1600080e7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1600080e7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600080e7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1600080e7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600080e7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1600080e7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64e86ff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64e86f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164e86ff8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164e86ff8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1600080e7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1600080e7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600080e7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1600080e7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design is a highly competitive field, but the barrier to entry is really low.</a:t>
            </a:r>
            <a:endParaRPr/>
          </a:p>
          <a:p>
            <a:pPr indent="0" lvl="0" marL="0" rtl="0" algn="l">
              <a:spcBef>
                <a:spcPts val="0"/>
              </a:spcBef>
              <a:spcAft>
                <a:spcPts val="0"/>
              </a:spcAft>
              <a:buNone/>
            </a:pPr>
            <a:r>
              <a:rPr lang="en"/>
              <a:t>You don’t need to wait for anyone to tell you you’re allowed to do it.</a:t>
            </a:r>
            <a:endParaRPr/>
          </a:p>
          <a:p>
            <a:pPr indent="0" lvl="0" marL="0" rtl="0" algn="l">
              <a:spcBef>
                <a:spcPts val="0"/>
              </a:spcBef>
              <a:spcAft>
                <a:spcPts val="0"/>
              </a:spcAft>
              <a:buNone/>
            </a:pPr>
            <a:r>
              <a:rPr lang="en"/>
              <a:t>With foss software and plenty of info on the internet you can just start</a:t>
            </a:r>
            <a:endParaRPr/>
          </a:p>
          <a:p>
            <a:pPr indent="0" lvl="0" marL="0" rtl="0" algn="l">
              <a:spcBef>
                <a:spcPts val="0"/>
              </a:spcBef>
              <a:spcAft>
                <a:spcPts val="0"/>
              </a:spcAft>
              <a:buNone/>
            </a:pPr>
            <a:r>
              <a:rPr lang="en"/>
              <a:t>Being a game designer is just being a person who designs games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655ca59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655ca5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600080e7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1600080e7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600080e7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600080e7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655ca591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1655ca591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fd80f9093c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fd80f9093c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d80f9093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fd80f9093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mins 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fd80f9093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fd80f9093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57.png"/><Relationship Id="rId13" Type="http://schemas.openxmlformats.org/officeDocument/2006/relationships/image" Target="../media/image8.jpg"/><Relationship Id="rId12" Type="http://schemas.openxmlformats.org/officeDocument/2006/relationships/image" Target="../media/image1.jpg"/><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5.png"/><Relationship Id="rId1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4.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9.png"/><Relationship Id="rId8"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5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jpg"/><Relationship Id="rId4" Type="http://schemas.openxmlformats.org/officeDocument/2006/relationships/image" Target="../media/image40.jpg"/><Relationship Id="rId5" Type="http://schemas.openxmlformats.org/officeDocument/2006/relationships/image" Target="../media/image64.jpg"/><Relationship Id="rId6" Type="http://schemas.openxmlformats.org/officeDocument/2006/relationships/image" Target="../media/image54.jpg"/><Relationship Id="rId7" Type="http://schemas.openxmlformats.org/officeDocument/2006/relationships/image" Target="../media/image51.jpg"/><Relationship Id="rId8" Type="http://schemas.openxmlformats.org/officeDocument/2006/relationships/image" Target="../media/image4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24.png"/><Relationship Id="rId6" Type="http://schemas.openxmlformats.org/officeDocument/2006/relationships/image" Target="../media/image1.jpg"/><Relationship Id="rId7" Type="http://schemas.openxmlformats.org/officeDocument/2006/relationships/image" Target="../media/image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55.png"/><Relationship Id="rId9"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59.png"/><Relationship Id="rId7" Type="http://schemas.openxmlformats.org/officeDocument/2006/relationships/image" Target="../media/image67.png"/><Relationship Id="rId8"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2.png"/><Relationship Id="rId5" Type="http://schemas.openxmlformats.org/officeDocument/2006/relationships/image" Target="../media/image58.png"/><Relationship Id="rId6" Type="http://schemas.openxmlformats.org/officeDocument/2006/relationships/image" Target="../media/image19.png"/><Relationship Id="rId7"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8.png"/><Relationship Id="rId4" Type="http://schemas.openxmlformats.org/officeDocument/2006/relationships/image" Target="../media/image81.png"/><Relationship Id="rId5" Type="http://schemas.openxmlformats.org/officeDocument/2006/relationships/image" Target="../media/image71.png"/><Relationship Id="rId6" Type="http://schemas.openxmlformats.org/officeDocument/2006/relationships/image" Target="../media/image77.png"/><Relationship Id="rId7"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8.jpg"/><Relationship Id="rId4" Type="http://schemas.openxmlformats.org/officeDocument/2006/relationships/image" Target="../media/image73.png"/><Relationship Id="rId9"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79.png"/><Relationship Id="rId7" Type="http://schemas.openxmlformats.org/officeDocument/2006/relationships/image" Target="../media/image66.png"/><Relationship Id="rId8"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0" Type="http://schemas.openxmlformats.org/officeDocument/2006/relationships/hyperlink" Target="http://gameprogrammingpatterns.com/" TargetMode="External"/><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godotengine.org/" TargetMode="External"/><Relationship Id="rId4" Type="http://schemas.openxmlformats.org/officeDocument/2006/relationships/hyperlink" Target="https://itch.io/jams" TargetMode="External"/><Relationship Id="rId9" Type="http://schemas.openxmlformats.org/officeDocument/2006/relationships/hyperlink" Target="https://archive.org/details/artofgamedesignsecondedition" TargetMode="External"/><Relationship Id="rId5" Type="http://schemas.openxmlformats.org/officeDocument/2006/relationships/hyperlink" Target="https://www.youtube.com/watch?v=LOhfqjmasi0" TargetMode="External"/><Relationship Id="rId6" Type="http://schemas.openxmlformats.org/officeDocument/2006/relationships/hyperlink" Target="https://www.youtube.com/watch?v=LOhfqjmasi0" TargetMode="External"/><Relationship Id="rId7" Type="http://schemas.openxmlformats.org/officeDocument/2006/relationships/hyperlink" Target="https://www.youtube.com/watch?v=LOhfqjmasi0" TargetMode="External"/><Relationship Id="rId8" Type="http://schemas.openxmlformats.org/officeDocument/2006/relationships/hyperlink" Target="https://www.youtube.com/watch?v=LOhfqjmasi0"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hyperlink" Target="https://github.com/bezark/SVA-Video-Game-Design"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johnbezark.info/"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Game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2"/>
          <p:cNvPicPr preferRelativeResize="0"/>
          <p:nvPr/>
        </p:nvPicPr>
        <p:blipFill>
          <a:blip r:embed="rId3">
            <a:alphaModFix/>
          </a:blip>
          <a:stretch>
            <a:fillRect/>
          </a:stretch>
        </p:blipFill>
        <p:spPr>
          <a:xfrm>
            <a:off x="942088" y="152400"/>
            <a:ext cx="7259822"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1346200" y="152400"/>
            <a:ext cx="6451599" cy="48386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4"/>
          <p:cNvPicPr preferRelativeResize="0"/>
          <p:nvPr/>
        </p:nvPicPr>
        <p:blipFill>
          <a:blip r:embed="rId3">
            <a:alphaModFix/>
          </a:blip>
          <a:stretch>
            <a:fillRect/>
          </a:stretch>
        </p:blipFill>
        <p:spPr>
          <a:xfrm>
            <a:off x="944788" y="152400"/>
            <a:ext cx="7254422"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1804450" y="152400"/>
            <a:ext cx="5535112" cy="48387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6"/>
          <p:cNvPicPr preferRelativeResize="0"/>
          <p:nvPr/>
        </p:nvPicPr>
        <p:blipFill>
          <a:blip r:embed="rId3">
            <a:alphaModFix/>
          </a:blip>
          <a:stretch>
            <a:fillRect/>
          </a:stretch>
        </p:blipFill>
        <p:spPr>
          <a:xfrm>
            <a:off x="853738" y="152400"/>
            <a:ext cx="7436527" cy="48387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490250" y="526350"/>
            <a:ext cx="5604000" cy="4090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2"/>
              </a:buClr>
              <a:buSzPts val="990"/>
              <a:buFont typeface="Arial"/>
              <a:buNone/>
            </a:pPr>
            <a:r>
              <a:rPr lang="en"/>
              <a:t>“Voluntary effort to overcome unnecessary</a:t>
            </a:r>
            <a:endParaRPr/>
          </a:p>
          <a:p>
            <a:pPr indent="0" lvl="0" marL="0" rtl="0" algn="l">
              <a:spcBef>
                <a:spcPts val="0"/>
              </a:spcBef>
              <a:spcAft>
                <a:spcPts val="0"/>
              </a:spcAft>
              <a:buClr>
                <a:schemeClr val="dk2"/>
              </a:buClr>
              <a:buSzPts val="990"/>
              <a:buFont typeface="Arial"/>
              <a:buNone/>
            </a:pPr>
            <a:r>
              <a:rPr lang="en"/>
              <a:t>obstacles.”</a:t>
            </a:r>
            <a:endParaRPr/>
          </a:p>
          <a:p>
            <a:pPr indent="0" lvl="0" marL="0" rtl="0" algn="l">
              <a:spcBef>
                <a:spcPts val="0"/>
              </a:spcBef>
              <a:spcAft>
                <a:spcPts val="0"/>
              </a:spcAft>
              <a:buClr>
                <a:schemeClr val="dk2"/>
              </a:buClr>
              <a:buSzPts val="990"/>
              <a:buFont typeface="Arial"/>
              <a:buNone/>
            </a:pPr>
            <a:r>
              <a:t/>
            </a:r>
            <a:endParaRPr/>
          </a:p>
          <a:p>
            <a:pPr indent="0" lvl="0" marL="0" rtl="0" algn="l">
              <a:spcBef>
                <a:spcPts val="0"/>
              </a:spcBef>
              <a:spcAft>
                <a:spcPts val="0"/>
              </a:spcAft>
              <a:buNone/>
            </a:pPr>
            <a:r>
              <a:rPr lang="en"/>
              <a:t>Bernard Suits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Games need </a:t>
            </a:r>
            <a:endParaRPr/>
          </a:p>
          <a:p>
            <a:pPr indent="0" lvl="0" marL="0" rtl="0" algn="l">
              <a:spcBef>
                <a:spcPts val="0"/>
              </a:spcBef>
              <a:spcAft>
                <a:spcPts val="0"/>
              </a:spcAft>
              <a:buNone/>
            </a:pPr>
            <a:r>
              <a:rPr lang="en"/>
              <a:t>OBSTACLES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Games need </a:t>
            </a:r>
            <a:endParaRPr/>
          </a:p>
          <a:p>
            <a:pPr indent="0" lvl="0" marL="0" rtl="0" algn="l">
              <a:spcBef>
                <a:spcPts val="0"/>
              </a:spcBef>
              <a:spcAft>
                <a:spcPts val="0"/>
              </a:spcAft>
              <a:buNone/>
            </a:pPr>
            <a:r>
              <a:rPr lang="en"/>
              <a:t>RULES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0"/>
          <p:cNvPicPr preferRelativeResize="0"/>
          <p:nvPr/>
        </p:nvPicPr>
        <p:blipFill>
          <a:blip r:embed="rId3">
            <a:alphaModFix/>
          </a:blip>
          <a:stretch>
            <a:fillRect/>
          </a:stretch>
        </p:blipFill>
        <p:spPr>
          <a:xfrm>
            <a:off x="1712900" y="152400"/>
            <a:ext cx="5718211"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Tic Tac Toe Rules</a:t>
            </a:r>
            <a:endParaRPr/>
          </a:p>
        </p:txBody>
      </p:sp>
      <p:sp>
        <p:nvSpPr>
          <p:cNvPr id="177" name="Google Shape;17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Draw a 3x3 Grid. One player plays as “X”, the other “O”.</a:t>
            </a:r>
            <a:endParaRPr/>
          </a:p>
          <a:p>
            <a:pPr indent="-342900" lvl="0" marL="457200" rtl="0" algn="l">
              <a:spcBef>
                <a:spcPts val="0"/>
              </a:spcBef>
              <a:spcAft>
                <a:spcPts val="0"/>
              </a:spcAft>
              <a:buSzPts val="1800"/>
              <a:buChar char="●"/>
            </a:pPr>
            <a:r>
              <a:rPr lang="en"/>
              <a:t>Players take turns putting their marks in empty squares. </a:t>
            </a:r>
            <a:endParaRPr/>
          </a:p>
          <a:p>
            <a:pPr indent="-342900" lvl="0" marL="457200" rtl="0" algn="l">
              <a:spcBef>
                <a:spcPts val="0"/>
              </a:spcBef>
              <a:spcAft>
                <a:spcPts val="0"/>
              </a:spcAft>
              <a:buSzPts val="1800"/>
              <a:buChar char="●"/>
            </a:pPr>
            <a:r>
              <a:rPr lang="en"/>
              <a:t>The first player to get 3 of her marks in a row (up, down, across, or diagonally) is the winner. </a:t>
            </a:r>
            <a:endParaRPr/>
          </a:p>
          <a:p>
            <a:pPr indent="-342900" lvl="0" marL="457200" rtl="0" algn="l">
              <a:spcBef>
                <a:spcPts val="0"/>
              </a:spcBef>
              <a:spcAft>
                <a:spcPts val="0"/>
              </a:spcAft>
              <a:buSzPts val="1800"/>
              <a:buChar char="●"/>
            </a:pPr>
            <a:r>
              <a:rPr lang="en"/>
              <a:t>When all 9 squares are full, the game is over. </a:t>
            </a:r>
            <a:endParaRPr/>
          </a:p>
          <a:p>
            <a:pPr indent="-317500" lvl="1" marL="914400" rtl="0" algn="l">
              <a:spcBef>
                <a:spcPts val="0"/>
              </a:spcBef>
              <a:spcAft>
                <a:spcPts val="0"/>
              </a:spcAft>
              <a:buSzPts val="1400"/>
              <a:buChar char="○"/>
            </a:pPr>
            <a:r>
              <a:rPr lang="en"/>
              <a:t>If no player has 3 marks in a row, the game ends in a tie.</a:t>
            </a:r>
            <a:endParaRPr/>
          </a:p>
          <a:p>
            <a:pPr indent="0" lvl="0" marL="0" rtl="0" algn="l">
              <a:spcBef>
                <a:spcPts val="1200"/>
              </a:spcBef>
              <a:spcAft>
                <a:spcPts val="0"/>
              </a:spcAft>
              <a:buClr>
                <a:schemeClr val="dk2"/>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 I’m John!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Game Design?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Game Design?</a:t>
            </a:r>
            <a:endParaRPr/>
          </a:p>
        </p:txBody>
      </p:sp>
      <p:sp>
        <p:nvSpPr>
          <p:cNvPr id="188" name="Google Shape;188;p33"/>
          <p:cNvSpPr txBox="1"/>
          <p:nvPr>
            <p:ph type="title"/>
          </p:nvPr>
        </p:nvSpPr>
        <p:spPr>
          <a:xfrm>
            <a:off x="832025" y="3040600"/>
            <a:ext cx="8183700" cy="7857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en">
                <a:solidFill>
                  <a:schemeClr val="lt1"/>
                </a:solidFill>
              </a:rPr>
              <a:t>Making Rules</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2260050"/>
            <a:ext cx="85206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Rules = Mechanics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Magic Circle</a:t>
            </a:r>
            <a:endParaRPr/>
          </a:p>
        </p:txBody>
      </p:sp>
      <p:sp>
        <p:nvSpPr>
          <p:cNvPr id="199" name="Google Shape;19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“All play moves and has its being within a </a:t>
            </a:r>
            <a:r>
              <a:rPr b="1" lang="en"/>
              <a:t>playground</a:t>
            </a:r>
            <a:r>
              <a:rPr lang="en"/>
              <a:t>… The arena, the card-table, </a:t>
            </a:r>
            <a:r>
              <a:rPr b="1" lang="en"/>
              <a:t>the magic circle</a:t>
            </a:r>
            <a:r>
              <a:rPr lang="en"/>
              <a:t>, the temple, the stage, the screen, the tennis court, the court of justice, etc, </a:t>
            </a:r>
            <a:r>
              <a:rPr b="1" lang="en"/>
              <a:t>are all in form and function playgrounds</a:t>
            </a:r>
            <a:r>
              <a:rPr lang="en"/>
              <a:t>, i.e. forbidden spots, isolated, hedged round, hallowed, </a:t>
            </a:r>
            <a:r>
              <a:rPr b="1" lang="en"/>
              <a:t>within which special rules obtain</a:t>
            </a:r>
            <a:r>
              <a:rPr lang="en"/>
              <a:t>. All are </a:t>
            </a:r>
            <a:r>
              <a:rPr b="1" lang="en"/>
              <a:t>temporary worlds</a:t>
            </a:r>
            <a:r>
              <a:rPr lang="en"/>
              <a:t> within the ordinary world, dedicated to the performance of an act apart.”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1603225"/>
            <a:ext cx="8520600" cy="198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b="0" lang="en"/>
              <a:t>↓</a:t>
            </a:r>
            <a:endParaRPr b="0"/>
          </a:p>
          <a:p>
            <a:pPr indent="0" lvl="0" marL="0" rtl="0" algn="ctr">
              <a:spcBef>
                <a:spcPts val="0"/>
              </a:spcBef>
              <a:spcAft>
                <a:spcPts val="0"/>
              </a:spcAft>
              <a:buNone/>
            </a:pPr>
            <a:r>
              <a:rPr lang="en"/>
              <a:t>Aesthetics</a:t>
            </a:r>
            <a:endParaRPr/>
          </a:p>
        </p:txBody>
      </p:sp>
      <p:sp>
        <p:nvSpPr>
          <p:cNvPr id="205" name="Google Shape;205;p36"/>
          <p:cNvSpPr txBox="1"/>
          <p:nvPr>
            <p:ph type="title"/>
          </p:nvPr>
        </p:nvSpPr>
        <p:spPr>
          <a:xfrm>
            <a:off x="311700" y="1580400"/>
            <a:ext cx="8520600" cy="198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Mechanics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06" name="Google Shape;206;p36"/>
          <p:cNvSpPr txBox="1"/>
          <p:nvPr>
            <p:ph idx="4294967295" type="body"/>
          </p:nvPr>
        </p:nvSpPr>
        <p:spPr>
          <a:xfrm>
            <a:off x="311700" y="2845182"/>
            <a:ext cx="8520600" cy="130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t/>
            </a:r>
            <a:endParaRPr i="1"/>
          </a:p>
          <a:p>
            <a:pPr indent="0" lvl="0" marL="0" rtl="0" algn="l">
              <a:spcBef>
                <a:spcPts val="1200"/>
              </a:spcBef>
              <a:spcAft>
                <a:spcPts val="1200"/>
              </a:spcAft>
              <a:buNone/>
            </a:pPr>
            <a:r>
              <a:t/>
            </a:r>
            <a:endParaRPr/>
          </a:p>
        </p:txBody>
      </p:sp>
      <p:sp>
        <p:nvSpPr>
          <p:cNvPr id="207" name="Google Shape;207;p36"/>
          <p:cNvSpPr txBox="1"/>
          <p:nvPr>
            <p:ph type="title"/>
          </p:nvPr>
        </p:nvSpPr>
        <p:spPr>
          <a:xfrm>
            <a:off x="311700" y="1580400"/>
            <a:ext cx="8520600" cy="198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ctr">
              <a:spcBef>
                <a:spcPts val="0"/>
              </a:spcBef>
              <a:spcAft>
                <a:spcPts val="0"/>
              </a:spcAft>
              <a:buNone/>
            </a:pPr>
            <a:r>
              <a:rPr b="0" lang="en"/>
              <a:t>↓</a:t>
            </a:r>
            <a:endParaRPr b="0"/>
          </a:p>
          <a:p>
            <a:pPr indent="0" lvl="0" marL="0" rtl="0" algn="ctr">
              <a:spcBef>
                <a:spcPts val="0"/>
              </a:spcBef>
              <a:spcAft>
                <a:spcPts val="0"/>
              </a:spcAft>
              <a:buNone/>
            </a:pPr>
            <a:r>
              <a:rPr lang="en"/>
              <a:t>Dynamics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08" name="Google Shape;208;p3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M.D.A. Framework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M.D.A. Framework</a:t>
            </a:r>
            <a:endParaRPr/>
          </a:p>
          <a:p>
            <a:pPr indent="0" lvl="0" marL="0" rtl="0" algn="l">
              <a:spcBef>
                <a:spcPts val="0"/>
              </a:spcBef>
              <a:spcAft>
                <a:spcPts val="0"/>
              </a:spcAft>
              <a:buNone/>
            </a:pPr>
            <a:r>
              <a:t/>
            </a:r>
            <a:endParaRPr/>
          </a:p>
        </p:txBody>
      </p:sp>
      <p:sp>
        <p:nvSpPr>
          <p:cNvPr id="214" name="Google Shape;214;p37"/>
          <p:cNvSpPr txBox="1"/>
          <p:nvPr>
            <p:ph idx="1" type="body"/>
          </p:nvPr>
        </p:nvSpPr>
        <p:spPr>
          <a:xfrm>
            <a:off x="311700" y="1152475"/>
            <a:ext cx="8520600" cy="102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Mechanics </a:t>
            </a:r>
            <a:r>
              <a:rPr lang="en"/>
              <a:t>describes the particular components of the game, at the level of information, rules and pieces. </a:t>
            </a:r>
            <a:endParaRPr/>
          </a:p>
        </p:txBody>
      </p:sp>
      <p:sp>
        <p:nvSpPr>
          <p:cNvPr id="215" name="Google Shape;215;p37"/>
          <p:cNvSpPr txBox="1"/>
          <p:nvPr>
            <p:ph idx="1" type="body"/>
          </p:nvPr>
        </p:nvSpPr>
        <p:spPr>
          <a:xfrm>
            <a:off x="311700" y="2251075"/>
            <a:ext cx="8520600" cy="102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Dynamics </a:t>
            </a:r>
            <a:r>
              <a:rPr lang="en"/>
              <a:t>describes the patterns of behavior that come from the mechanics and the player interacting over time.  </a:t>
            </a:r>
            <a:endParaRPr b="1"/>
          </a:p>
        </p:txBody>
      </p:sp>
      <p:sp>
        <p:nvSpPr>
          <p:cNvPr id="216" name="Google Shape;216;p37"/>
          <p:cNvSpPr txBox="1"/>
          <p:nvPr>
            <p:ph idx="1" type="body"/>
          </p:nvPr>
        </p:nvSpPr>
        <p:spPr>
          <a:xfrm>
            <a:off x="311700" y="3349675"/>
            <a:ext cx="8520600" cy="102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Aesthetics </a:t>
            </a:r>
            <a:r>
              <a:rPr lang="en"/>
              <a:t>describes the emotional responses these dynamics evoke within the players.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descr="http://akns-images.eonline.com/eol_images/Entire_Site/2014226/rs_1024x759-140326085319-1024.monopoly-game.ls.32614_copy.jpg" id="221" name="Google Shape;221;p38"/>
          <p:cNvPicPr preferRelativeResize="0"/>
          <p:nvPr/>
        </p:nvPicPr>
        <p:blipFill>
          <a:blip r:embed="rId3">
            <a:alphaModFix/>
          </a:blip>
          <a:stretch>
            <a:fillRect/>
          </a:stretch>
        </p:blipFill>
        <p:spPr>
          <a:xfrm>
            <a:off x="1271099" y="126638"/>
            <a:ext cx="6601800" cy="4890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9"/>
          <p:cNvPicPr preferRelativeResize="0"/>
          <p:nvPr/>
        </p:nvPicPr>
        <p:blipFill>
          <a:blip r:embed="rId3">
            <a:alphaModFix/>
          </a:blip>
          <a:stretch>
            <a:fillRect/>
          </a:stretch>
        </p:blipFill>
        <p:spPr>
          <a:xfrm>
            <a:off x="942975" y="152400"/>
            <a:ext cx="7258050"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When Your Child Wants to Play Monopoly by Amit and Nadav Naveh" id="231" name="Google Shape;231;p40"/>
          <p:cNvPicPr preferRelativeResize="0"/>
          <p:nvPr/>
        </p:nvPicPr>
        <p:blipFill>
          <a:blip r:embed="rId3">
            <a:alphaModFix/>
          </a:blip>
          <a:stretch>
            <a:fillRect/>
          </a:stretch>
        </p:blipFill>
        <p:spPr>
          <a:xfrm>
            <a:off x="715750" y="0"/>
            <a:ext cx="7712494"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1"/>
          <p:cNvPicPr preferRelativeResize="0"/>
          <p:nvPr/>
        </p:nvPicPr>
        <p:blipFill>
          <a:blip r:embed="rId3">
            <a:alphaModFix/>
          </a:blip>
          <a:stretch>
            <a:fillRect/>
          </a:stretch>
        </p:blipFill>
        <p:spPr>
          <a:xfrm>
            <a:off x="944788" y="152400"/>
            <a:ext cx="7254422"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3">
            <a:alphaModFix/>
          </a:blip>
          <a:srcRect b="9195" l="6903" r="10115" t="16829"/>
          <a:stretch/>
        </p:blipFill>
        <p:spPr>
          <a:xfrm>
            <a:off x="10608913" y="2207436"/>
            <a:ext cx="4195973" cy="2418226"/>
          </a:xfrm>
          <a:prstGeom prst="rect">
            <a:avLst/>
          </a:prstGeom>
          <a:noFill/>
          <a:ln>
            <a:noFill/>
          </a:ln>
        </p:spPr>
      </p:pic>
      <p:pic>
        <p:nvPicPr>
          <p:cNvPr id="69" name="Google Shape;69;p15"/>
          <p:cNvPicPr preferRelativeResize="0"/>
          <p:nvPr/>
        </p:nvPicPr>
        <p:blipFill>
          <a:blip r:embed="rId4">
            <a:alphaModFix/>
          </a:blip>
          <a:stretch>
            <a:fillRect/>
          </a:stretch>
        </p:blipFill>
        <p:spPr>
          <a:xfrm>
            <a:off x="1731475" y="-1669371"/>
            <a:ext cx="2301901" cy="1295946"/>
          </a:xfrm>
          <a:prstGeom prst="rect">
            <a:avLst/>
          </a:prstGeom>
          <a:noFill/>
          <a:ln>
            <a:noFill/>
          </a:ln>
        </p:spPr>
      </p:pic>
      <p:pic>
        <p:nvPicPr>
          <p:cNvPr id="70" name="Google Shape;70;p15"/>
          <p:cNvPicPr preferRelativeResize="0"/>
          <p:nvPr/>
        </p:nvPicPr>
        <p:blipFill rotWithShape="1">
          <a:blip r:embed="rId5">
            <a:alphaModFix/>
          </a:blip>
          <a:srcRect b="0" l="31436" r="0" t="0"/>
          <a:stretch/>
        </p:blipFill>
        <p:spPr>
          <a:xfrm>
            <a:off x="186225" y="1017725"/>
            <a:ext cx="2432075" cy="1984663"/>
          </a:xfrm>
          <a:prstGeom prst="rect">
            <a:avLst/>
          </a:prstGeom>
          <a:noFill/>
          <a:ln>
            <a:noFill/>
          </a:ln>
          <a:effectLst>
            <a:outerShdw blurRad="57150" rotWithShape="0" algn="bl" dir="5400000" dist="19050">
              <a:srgbClr val="000000">
                <a:alpha val="50000"/>
              </a:srgbClr>
            </a:outerShdw>
          </a:effectLst>
        </p:spPr>
      </p:pic>
      <p:pic>
        <p:nvPicPr>
          <p:cNvPr id="71" name="Google Shape;71;p15"/>
          <p:cNvPicPr preferRelativeResize="0"/>
          <p:nvPr/>
        </p:nvPicPr>
        <p:blipFill rotWithShape="1">
          <a:blip r:embed="rId6">
            <a:alphaModFix/>
          </a:blip>
          <a:srcRect b="0" l="16576" r="0" t="0"/>
          <a:stretch/>
        </p:blipFill>
        <p:spPr>
          <a:xfrm>
            <a:off x="3113188" y="3126625"/>
            <a:ext cx="2175703" cy="1859175"/>
          </a:xfrm>
          <a:prstGeom prst="rect">
            <a:avLst/>
          </a:prstGeom>
          <a:noFill/>
          <a:ln>
            <a:noFill/>
          </a:ln>
          <a:effectLst>
            <a:outerShdw blurRad="57150" rotWithShape="0" algn="bl" dir="5400000" dist="19050">
              <a:srgbClr val="000000">
                <a:alpha val="50000"/>
              </a:srgbClr>
            </a:outerShdw>
          </a:effectLst>
        </p:spPr>
      </p:pic>
      <p:pic>
        <p:nvPicPr>
          <p:cNvPr id="72" name="Google Shape;72;p15"/>
          <p:cNvPicPr preferRelativeResize="0"/>
          <p:nvPr/>
        </p:nvPicPr>
        <p:blipFill rotWithShape="1">
          <a:blip r:embed="rId7">
            <a:alphaModFix/>
          </a:blip>
          <a:srcRect b="10093" l="6616" r="1352" t="5582"/>
          <a:stretch/>
        </p:blipFill>
        <p:spPr>
          <a:xfrm>
            <a:off x="6349000" y="1536123"/>
            <a:ext cx="2719549" cy="1736177"/>
          </a:xfrm>
          <a:prstGeom prst="rect">
            <a:avLst/>
          </a:prstGeom>
          <a:noFill/>
          <a:ln>
            <a:noFill/>
          </a:ln>
          <a:effectLst>
            <a:outerShdw blurRad="57150" rotWithShape="0" algn="bl" dir="5400000" dist="19050">
              <a:srgbClr val="000000">
                <a:alpha val="50000"/>
              </a:srgbClr>
            </a:outerShdw>
          </a:effectLst>
        </p:spPr>
      </p:pic>
      <p:pic>
        <p:nvPicPr>
          <p:cNvPr id="73" name="Google Shape;73;p15"/>
          <p:cNvPicPr preferRelativeResize="0"/>
          <p:nvPr/>
        </p:nvPicPr>
        <p:blipFill rotWithShape="1">
          <a:blip r:embed="rId8">
            <a:alphaModFix/>
          </a:blip>
          <a:srcRect b="18347" l="16503" r="8584" t="0"/>
          <a:stretch/>
        </p:blipFill>
        <p:spPr>
          <a:xfrm>
            <a:off x="186225" y="3126625"/>
            <a:ext cx="3008952" cy="1859176"/>
          </a:xfrm>
          <a:prstGeom prst="rect">
            <a:avLst/>
          </a:prstGeom>
          <a:noFill/>
          <a:ln>
            <a:noFill/>
          </a:ln>
          <a:effectLst>
            <a:outerShdw blurRad="57150" rotWithShape="0" algn="bl" dir="5400000" dist="19050">
              <a:srgbClr val="000000">
                <a:alpha val="50000"/>
              </a:srgbClr>
            </a:outerShdw>
          </a:effectLst>
        </p:spPr>
      </p:pic>
      <p:pic>
        <p:nvPicPr>
          <p:cNvPr id="74" name="Google Shape;74;p15"/>
          <p:cNvPicPr preferRelativeResize="0"/>
          <p:nvPr/>
        </p:nvPicPr>
        <p:blipFill rotWithShape="1">
          <a:blip r:embed="rId9">
            <a:alphaModFix/>
          </a:blip>
          <a:srcRect b="10263" l="57633" r="5669" t="5127"/>
          <a:stretch/>
        </p:blipFill>
        <p:spPr>
          <a:xfrm>
            <a:off x="3007725" y="76975"/>
            <a:ext cx="1104175" cy="1489151"/>
          </a:xfrm>
          <a:prstGeom prst="rect">
            <a:avLst/>
          </a:prstGeom>
          <a:noFill/>
          <a:ln>
            <a:noFill/>
          </a:ln>
          <a:effectLst>
            <a:outerShdw blurRad="57150" rotWithShape="0" algn="bl" dir="5400000" dist="19050">
              <a:srgbClr val="000000">
                <a:alpha val="50000"/>
              </a:srgbClr>
            </a:outerShdw>
          </a:effectLst>
        </p:spPr>
      </p:pic>
      <p:sp>
        <p:nvSpPr>
          <p:cNvPr id="75" name="Google Shape;75;p15"/>
          <p:cNvSpPr txBox="1"/>
          <p:nvPr>
            <p:ph type="title"/>
          </p:nvPr>
        </p:nvSpPr>
        <p:spPr>
          <a:xfrm>
            <a:off x="186225" y="124250"/>
            <a:ext cx="405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I’m John</a:t>
            </a:r>
            <a:endParaRPr>
              <a:solidFill>
                <a:schemeClr val="lt1"/>
              </a:solidFill>
            </a:endParaRPr>
          </a:p>
        </p:txBody>
      </p:sp>
      <p:pic>
        <p:nvPicPr>
          <p:cNvPr id="76" name="Google Shape;76;p15"/>
          <p:cNvPicPr preferRelativeResize="0"/>
          <p:nvPr/>
        </p:nvPicPr>
        <p:blipFill rotWithShape="1">
          <a:blip r:embed="rId10">
            <a:alphaModFix/>
          </a:blip>
          <a:srcRect b="9916" l="0" r="0" t="12001"/>
          <a:stretch/>
        </p:blipFill>
        <p:spPr>
          <a:xfrm>
            <a:off x="4298745" y="48838"/>
            <a:ext cx="2143684" cy="1736174"/>
          </a:xfrm>
          <a:prstGeom prst="rect">
            <a:avLst/>
          </a:prstGeom>
          <a:noFill/>
          <a:ln>
            <a:noFill/>
          </a:ln>
          <a:effectLst>
            <a:outerShdw blurRad="57150" rotWithShape="0" algn="bl" dir="5400000" dist="19050">
              <a:srgbClr val="000000">
                <a:alpha val="50000"/>
              </a:srgbClr>
            </a:outerShdw>
          </a:effectLst>
        </p:spPr>
      </p:pic>
      <p:pic>
        <p:nvPicPr>
          <p:cNvPr id="77" name="Google Shape;77;p15"/>
          <p:cNvPicPr preferRelativeResize="0"/>
          <p:nvPr/>
        </p:nvPicPr>
        <p:blipFill>
          <a:blip r:embed="rId11">
            <a:alphaModFix/>
          </a:blip>
          <a:stretch>
            <a:fillRect/>
          </a:stretch>
        </p:blipFill>
        <p:spPr>
          <a:xfrm>
            <a:off x="6442425" y="172355"/>
            <a:ext cx="2578028" cy="1489157"/>
          </a:xfrm>
          <a:prstGeom prst="rect">
            <a:avLst/>
          </a:prstGeom>
          <a:noFill/>
          <a:ln>
            <a:noFill/>
          </a:ln>
          <a:effectLst>
            <a:outerShdw blurRad="57150" rotWithShape="0" algn="bl" dir="5400000" dist="19050">
              <a:srgbClr val="000000">
                <a:alpha val="50000"/>
              </a:srgbClr>
            </a:outerShdw>
          </a:effectLst>
        </p:spPr>
      </p:pic>
      <p:pic>
        <p:nvPicPr>
          <p:cNvPr id="78" name="Google Shape;78;p15"/>
          <p:cNvPicPr preferRelativeResize="0"/>
          <p:nvPr/>
        </p:nvPicPr>
        <p:blipFill rotWithShape="1">
          <a:blip r:embed="rId12">
            <a:alphaModFix/>
          </a:blip>
          <a:srcRect b="28351" l="0" r="0" t="0"/>
          <a:stretch/>
        </p:blipFill>
        <p:spPr>
          <a:xfrm>
            <a:off x="2710863" y="1638262"/>
            <a:ext cx="2578025" cy="1385300"/>
          </a:xfrm>
          <a:prstGeom prst="rect">
            <a:avLst/>
          </a:prstGeom>
          <a:noFill/>
          <a:ln>
            <a:noFill/>
          </a:ln>
          <a:effectLst>
            <a:outerShdw blurRad="57150" rotWithShape="0" algn="bl" dir="5400000" dist="19050">
              <a:srgbClr val="000000">
                <a:alpha val="50000"/>
              </a:srgbClr>
            </a:outerShdw>
          </a:effectLst>
        </p:spPr>
      </p:pic>
      <p:pic>
        <p:nvPicPr>
          <p:cNvPr id="79" name="Google Shape;79;p15"/>
          <p:cNvPicPr preferRelativeResize="0"/>
          <p:nvPr/>
        </p:nvPicPr>
        <p:blipFill rotWithShape="1">
          <a:blip r:embed="rId13">
            <a:alphaModFix/>
          </a:blip>
          <a:srcRect b="7264" l="16798" r="0" t="20308"/>
          <a:stretch/>
        </p:blipFill>
        <p:spPr>
          <a:xfrm>
            <a:off x="4205313" y="1933350"/>
            <a:ext cx="2578028" cy="1683199"/>
          </a:xfrm>
          <a:prstGeom prst="rect">
            <a:avLst/>
          </a:prstGeom>
          <a:noFill/>
          <a:ln>
            <a:noFill/>
          </a:ln>
          <a:effectLst>
            <a:outerShdw blurRad="57150" rotWithShape="0" algn="bl" dir="5400000" dist="19050">
              <a:srgbClr val="000000">
                <a:alpha val="50000"/>
              </a:srgbClr>
            </a:outerShdw>
          </a:effectLst>
        </p:spPr>
      </p:pic>
      <p:pic>
        <p:nvPicPr>
          <p:cNvPr id="80" name="Google Shape;80;p15"/>
          <p:cNvPicPr preferRelativeResize="0"/>
          <p:nvPr/>
        </p:nvPicPr>
        <p:blipFill rotWithShape="1">
          <a:blip r:embed="rId14">
            <a:alphaModFix/>
          </a:blip>
          <a:srcRect b="23401" l="5567" r="6334" t="14770"/>
          <a:stretch/>
        </p:blipFill>
        <p:spPr>
          <a:xfrm>
            <a:off x="5209387" y="3347763"/>
            <a:ext cx="3847824" cy="151902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2500"/>
                                        <p:tgtEl>
                                          <p:spTgt spid="7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descr="Mary Pilon's the Monopolists" id="241" name="Google Shape;241;p42"/>
          <p:cNvPicPr preferRelativeResize="0"/>
          <p:nvPr/>
        </p:nvPicPr>
        <p:blipFill>
          <a:blip r:embed="rId3">
            <a:alphaModFix/>
          </a:blip>
          <a:stretch>
            <a:fillRect/>
          </a:stretch>
        </p:blipFill>
        <p:spPr>
          <a:xfrm>
            <a:off x="1147738" y="0"/>
            <a:ext cx="6848525"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https://external-content.duckduckgo.com/iu/?u=https%3A%2F%2Fwww.thecoldwire.com%2Fwp-content%2Fuploads%2F2021%2F06%2FGroup-of-people-playing-Monopoly.jpg&amp;f=1&amp;nofb=1&amp;ipt=6369b8245b7c8b196aa895b63d75136967bb0c03e5b63f5cd8ae4fe3309e5477&amp;ipo=images" id="246" name="Google Shape;246;p43"/>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4"/>
          <p:cNvPicPr preferRelativeResize="0"/>
          <p:nvPr/>
        </p:nvPicPr>
        <p:blipFill>
          <a:blip r:embed="rId3">
            <a:alphaModFix/>
          </a:blip>
          <a:stretch>
            <a:fillRect/>
          </a:stretch>
        </p:blipFill>
        <p:spPr>
          <a:xfrm>
            <a:off x="424363" y="256400"/>
            <a:ext cx="8295274" cy="4630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descr="End To A Game Of Monopoly! - Hexagamers" id="256" name="Google Shape;256;p45"/>
          <p:cNvPicPr preferRelativeResize="0"/>
          <p:nvPr/>
        </p:nvPicPr>
        <p:blipFill>
          <a:blip r:embed="rId3">
            <a:alphaModFix/>
          </a:blip>
          <a:stretch>
            <a:fillRect/>
          </a:stretch>
        </p:blipFill>
        <p:spPr>
          <a:xfrm>
            <a:off x="2643188" y="0"/>
            <a:ext cx="3857625"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6"/>
          <p:cNvPicPr preferRelativeResize="0"/>
          <p:nvPr/>
        </p:nvPicPr>
        <p:blipFill rotWithShape="1">
          <a:blip r:embed="rId3">
            <a:alphaModFix/>
          </a:blip>
          <a:srcRect b="21362" l="0" r="0" t="17602"/>
          <a:stretch/>
        </p:blipFill>
        <p:spPr>
          <a:xfrm rot="-133496">
            <a:off x="4277025" y="-28000"/>
            <a:ext cx="5100424" cy="4844525"/>
          </a:xfrm>
          <a:prstGeom prst="rect">
            <a:avLst/>
          </a:prstGeom>
          <a:noFill/>
          <a:ln>
            <a:noFill/>
          </a:ln>
        </p:spPr>
      </p:pic>
      <p:pic>
        <p:nvPicPr>
          <p:cNvPr id="262" name="Google Shape;262;p46"/>
          <p:cNvPicPr preferRelativeResize="0"/>
          <p:nvPr/>
        </p:nvPicPr>
        <p:blipFill rotWithShape="1">
          <a:blip r:embed="rId4">
            <a:alphaModFix/>
          </a:blip>
          <a:srcRect b="5110" l="0" r="34067" t="4276"/>
          <a:stretch/>
        </p:blipFill>
        <p:spPr>
          <a:xfrm>
            <a:off x="0" y="1499100"/>
            <a:ext cx="4572000" cy="2278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Iterative Game Design Process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Design Process</a:t>
            </a:r>
            <a:endParaRPr/>
          </a:p>
        </p:txBody>
      </p:sp>
      <p:sp>
        <p:nvSpPr>
          <p:cNvPr id="273" name="Google Shape;273;p48"/>
          <p:cNvSpPr/>
          <p:nvPr/>
        </p:nvSpPr>
        <p:spPr>
          <a:xfrm>
            <a:off x="3794413" y="1293763"/>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Design</a:t>
            </a:r>
            <a:endParaRPr b="1">
              <a:latin typeface="Source Sans Pro"/>
              <a:ea typeface="Source Sans Pro"/>
              <a:cs typeface="Source Sans Pro"/>
              <a:sym typeface="Source Sans Pro"/>
            </a:endParaRPr>
          </a:p>
        </p:txBody>
      </p:sp>
      <p:sp>
        <p:nvSpPr>
          <p:cNvPr id="274" name="Google Shape;274;p48"/>
          <p:cNvSpPr/>
          <p:nvPr/>
        </p:nvSpPr>
        <p:spPr>
          <a:xfrm>
            <a:off x="5405388" y="2498375"/>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Prototype</a:t>
            </a:r>
            <a:endParaRPr b="1">
              <a:latin typeface="Source Sans Pro"/>
              <a:ea typeface="Source Sans Pro"/>
              <a:cs typeface="Source Sans Pro"/>
              <a:sym typeface="Source Sans Pro"/>
            </a:endParaRPr>
          </a:p>
        </p:txBody>
      </p:sp>
      <p:sp>
        <p:nvSpPr>
          <p:cNvPr id="275" name="Google Shape;275;p48"/>
          <p:cNvSpPr/>
          <p:nvPr/>
        </p:nvSpPr>
        <p:spPr>
          <a:xfrm>
            <a:off x="3794413" y="3702988"/>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Playtest</a:t>
            </a:r>
            <a:endParaRPr b="1">
              <a:latin typeface="Source Sans Pro"/>
              <a:ea typeface="Source Sans Pro"/>
              <a:cs typeface="Source Sans Pro"/>
              <a:sym typeface="Source Sans Pro"/>
            </a:endParaRPr>
          </a:p>
        </p:txBody>
      </p:sp>
      <p:sp>
        <p:nvSpPr>
          <p:cNvPr id="276" name="Google Shape;276;p48"/>
          <p:cNvSpPr/>
          <p:nvPr/>
        </p:nvSpPr>
        <p:spPr>
          <a:xfrm>
            <a:off x="2316913" y="2498375"/>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Evaluate</a:t>
            </a:r>
            <a:endParaRPr b="1">
              <a:latin typeface="Source Sans Pro"/>
              <a:ea typeface="Source Sans Pro"/>
              <a:cs typeface="Source Sans Pro"/>
              <a:sym typeface="Source Sans Pro"/>
            </a:endParaRPr>
          </a:p>
        </p:txBody>
      </p:sp>
      <p:cxnSp>
        <p:nvCxnSpPr>
          <p:cNvPr id="277" name="Google Shape;277;p48"/>
          <p:cNvCxnSpPr>
            <a:stCxn id="273" idx="6"/>
            <a:endCxn id="274" idx="0"/>
          </p:cNvCxnSpPr>
          <p:nvPr/>
        </p:nvCxnSpPr>
        <p:spPr>
          <a:xfrm>
            <a:off x="5216113" y="1694113"/>
            <a:ext cx="900000" cy="804300"/>
          </a:xfrm>
          <a:prstGeom prst="curvedConnector2">
            <a:avLst/>
          </a:prstGeom>
          <a:noFill/>
          <a:ln cap="flat" cmpd="sng" w="9525">
            <a:solidFill>
              <a:schemeClr val="dk2"/>
            </a:solidFill>
            <a:prstDash val="solid"/>
            <a:round/>
            <a:headEnd len="med" w="med" type="none"/>
            <a:tailEnd len="med" w="med" type="triangle"/>
          </a:ln>
        </p:spPr>
      </p:cxnSp>
      <p:cxnSp>
        <p:nvCxnSpPr>
          <p:cNvPr id="278" name="Google Shape;278;p48"/>
          <p:cNvCxnSpPr>
            <a:stCxn id="274" idx="4"/>
            <a:endCxn id="275" idx="6"/>
          </p:cNvCxnSpPr>
          <p:nvPr/>
        </p:nvCxnSpPr>
        <p:spPr>
          <a:xfrm rot="5400000">
            <a:off x="5264088" y="3251225"/>
            <a:ext cx="804300" cy="900000"/>
          </a:xfrm>
          <a:prstGeom prst="curvedConnector2">
            <a:avLst/>
          </a:prstGeom>
          <a:noFill/>
          <a:ln cap="flat" cmpd="sng" w="9525">
            <a:solidFill>
              <a:schemeClr val="dk2"/>
            </a:solidFill>
            <a:prstDash val="solid"/>
            <a:round/>
            <a:headEnd len="med" w="med" type="none"/>
            <a:tailEnd len="med" w="med" type="triangle"/>
          </a:ln>
        </p:spPr>
      </p:cxnSp>
      <p:cxnSp>
        <p:nvCxnSpPr>
          <p:cNvPr id="279" name="Google Shape;279;p48"/>
          <p:cNvCxnSpPr>
            <a:stCxn id="275" idx="2"/>
            <a:endCxn id="276" idx="4"/>
          </p:cNvCxnSpPr>
          <p:nvPr/>
        </p:nvCxnSpPr>
        <p:spPr>
          <a:xfrm rot="10800000">
            <a:off x="3027913" y="3299038"/>
            <a:ext cx="766500" cy="804300"/>
          </a:xfrm>
          <a:prstGeom prst="curvedConnector2">
            <a:avLst/>
          </a:prstGeom>
          <a:noFill/>
          <a:ln cap="flat" cmpd="sng" w="9525">
            <a:solidFill>
              <a:schemeClr val="dk2"/>
            </a:solidFill>
            <a:prstDash val="solid"/>
            <a:round/>
            <a:headEnd len="med" w="med" type="none"/>
            <a:tailEnd len="med" w="med" type="triangle"/>
          </a:ln>
        </p:spPr>
      </p:cxnSp>
      <p:cxnSp>
        <p:nvCxnSpPr>
          <p:cNvPr id="280" name="Google Shape;280;p48"/>
          <p:cNvCxnSpPr>
            <a:stCxn id="276" idx="0"/>
            <a:endCxn id="273" idx="2"/>
          </p:cNvCxnSpPr>
          <p:nvPr/>
        </p:nvCxnSpPr>
        <p:spPr>
          <a:xfrm rot="-5400000">
            <a:off x="3009013" y="1712825"/>
            <a:ext cx="804300" cy="766800"/>
          </a:xfrm>
          <a:prstGeom prst="curved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Design</a:t>
            </a:r>
            <a:endParaRPr/>
          </a:p>
        </p:txBody>
      </p:sp>
      <p:sp>
        <p:nvSpPr>
          <p:cNvPr id="286" name="Google Shape;286;p4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Think things up </a:t>
            </a:r>
            <a:endParaRPr/>
          </a:p>
          <a:p>
            <a:pPr indent="0" lvl="0" marL="0" rtl="0" algn="ctr">
              <a:spcBef>
                <a:spcPts val="0"/>
              </a:spcBef>
              <a:spcAft>
                <a:spcPts val="0"/>
              </a:spcAft>
              <a:buNone/>
            </a:pPr>
            <a:r>
              <a:rPr lang="en"/>
              <a:t>and write things down!</a:t>
            </a:r>
            <a:endParaRPr/>
          </a:p>
        </p:txBody>
      </p:sp>
      <p:sp>
        <p:nvSpPr>
          <p:cNvPr id="287" name="Google Shape;287;p4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a:t>What EMOTIONS do you want players to experience?</a:t>
            </a:r>
            <a:endParaRPr/>
          </a:p>
          <a:p>
            <a:pPr indent="0" lvl="0" marL="0" rtl="0" algn="l">
              <a:spcBef>
                <a:spcPts val="1200"/>
              </a:spcBef>
              <a:spcAft>
                <a:spcPts val="0"/>
              </a:spcAft>
              <a:buNone/>
            </a:pPr>
            <a:r>
              <a:rPr lang="en"/>
              <a:t>What’s the goal or OBJECT of the game?</a:t>
            </a:r>
            <a:endParaRPr/>
          </a:p>
          <a:p>
            <a:pPr indent="0" lvl="0" marL="0" rtl="0" algn="l">
              <a:spcBef>
                <a:spcPts val="1200"/>
              </a:spcBef>
              <a:spcAft>
                <a:spcPts val="0"/>
              </a:spcAft>
              <a:buNone/>
            </a:pPr>
            <a:r>
              <a:rPr lang="en"/>
              <a:t>What is the core activity that players do in a LOOP?</a:t>
            </a:r>
            <a:endParaRPr/>
          </a:p>
          <a:p>
            <a:pPr indent="0" lvl="0" marL="0" rtl="0" algn="l">
              <a:spcBef>
                <a:spcPts val="1200"/>
              </a:spcBef>
              <a:spcAft>
                <a:spcPts val="1200"/>
              </a:spcAft>
              <a:buClr>
                <a:schemeClr val="dk2"/>
              </a:buClr>
              <a:buSzPts val="1100"/>
              <a:buFont typeface="Arial"/>
              <a:buNone/>
            </a:pPr>
            <a:r>
              <a:rPr lang="en"/>
              <a:t>What makes the game END?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GDD</a:t>
            </a:r>
            <a:endParaRPr/>
          </a:p>
        </p:txBody>
      </p:sp>
      <p:sp>
        <p:nvSpPr>
          <p:cNvPr id="293" name="Google Shape;293;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4" name="Google Shape;294;p50"/>
          <p:cNvPicPr preferRelativeResize="0"/>
          <p:nvPr/>
        </p:nvPicPr>
        <p:blipFill>
          <a:blip r:embed="rId3">
            <a:alphaModFix/>
          </a:blip>
          <a:stretch>
            <a:fillRect/>
          </a:stretch>
        </p:blipFill>
        <p:spPr>
          <a:xfrm>
            <a:off x="2973689" y="302487"/>
            <a:ext cx="3196622" cy="4538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Diagram</a:t>
            </a:r>
            <a:endParaRPr/>
          </a:p>
        </p:txBody>
      </p:sp>
      <p:sp>
        <p:nvSpPr>
          <p:cNvPr id="300" name="Google Shape;300;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1" name="Google Shape;301;p51"/>
          <p:cNvPicPr preferRelativeResize="0"/>
          <p:nvPr/>
        </p:nvPicPr>
        <p:blipFill>
          <a:blip r:embed="rId3">
            <a:alphaModFix/>
          </a:blip>
          <a:stretch>
            <a:fillRect/>
          </a:stretch>
        </p:blipFill>
        <p:spPr>
          <a:xfrm>
            <a:off x="2878324" y="265687"/>
            <a:ext cx="3387351" cy="461212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 make Video Games…</a:t>
            </a:r>
            <a:endParaRPr/>
          </a:p>
        </p:txBody>
      </p:sp>
      <p:pic>
        <p:nvPicPr>
          <p:cNvPr id="86" name="Google Shape;86;p16"/>
          <p:cNvPicPr preferRelativeResize="0"/>
          <p:nvPr/>
        </p:nvPicPr>
        <p:blipFill>
          <a:blip r:embed="rId3">
            <a:alphaModFix/>
          </a:blip>
          <a:stretch>
            <a:fillRect/>
          </a:stretch>
        </p:blipFill>
        <p:spPr>
          <a:xfrm>
            <a:off x="746337" y="3030675"/>
            <a:ext cx="2365942" cy="1984676"/>
          </a:xfrm>
          <a:prstGeom prst="rect">
            <a:avLst/>
          </a:prstGeom>
          <a:noFill/>
          <a:ln>
            <a:noFill/>
          </a:ln>
          <a:effectLst>
            <a:outerShdw blurRad="57150" rotWithShape="0" algn="bl" dir="5400000" dist="19050">
              <a:srgbClr val="000000">
                <a:alpha val="50000"/>
              </a:srgbClr>
            </a:outerShdw>
          </a:effectLst>
        </p:spPr>
      </p:pic>
      <p:pic>
        <p:nvPicPr>
          <p:cNvPr id="87" name="Google Shape;87;p16"/>
          <p:cNvPicPr preferRelativeResize="0"/>
          <p:nvPr/>
        </p:nvPicPr>
        <p:blipFill rotWithShape="1">
          <a:blip r:embed="rId4">
            <a:alphaModFix/>
          </a:blip>
          <a:srcRect b="0" l="31436" r="0" t="0"/>
          <a:stretch/>
        </p:blipFill>
        <p:spPr>
          <a:xfrm>
            <a:off x="3141775" y="1226050"/>
            <a:ext cx="2432075" cy="1984663"/>
          </a:xfrm>
          <a:prstGeom prst="rect">
            <a:avLst/>
          </a:prstGeom>
          <a:noFill/>
          <a:ln>
            <a:noFill/>
          </a:ln>
          <a:effectLst>
            <a:outerShdw blurRad="57150" rotWithShape="0" algn="bl" dir="5400000" dist="19050">
              <a:srgbClr val="000000">
                <a:alpha val="50000"/>
              </a:srgbClr>
            </a:outerShdw>
          </a:effectLst>
        </p:spPr>
      </p:pic>
      <p:pic>
        <p:nvPicPr>
          <p:cNvPr id="88" name="Google Shape;88;p16"/>
          <p:cNvPicPr preferRelativeResize="0"/>
          <p:nvPr/>
        </p:nvPicPr>
        <p:blipFill>
          <a:blip r:embed="rId5">
            <a:alphaModFix/>
          </a:blip>
          <a:stretch>
            <a:fillRect/>
          </a:stretch>
        </p:blipFill>
        <p:spPr>
          <a:xfrm>
            <a:off x="6433970" y="2883689"/>
            <a:ext cx="2621210" cy="2040149"/>
          </a:xfrm>
          <a:prstGeom prst="rect">
            <a:avLst/>
          </a:prstGeom>
          <a:noFill/>
          <a:ln>
            <a:noFill/>
          </a:ln>
          <a:effectLst>
            <a:outerShdw blurRad="57150" rotWithShape="0" algn="bl" dir="5400000" dist="19050">
              <a:srgbClr val="000000">
                <a:alpha val="50000"/>
              </a:srgbClr>
            </a:outerShdw>
          </a:effectLst>
        </p:spPr>
      </p:pic>
      <p:pic>
        <p:nvPicPr>
          <p:cNvPr id="89" name="Google Shape;89;p16"/>
          <p:cNvPicPr preferRelativeResize="0"/>
          <p:nvPr/>
        </p:nvPicPr>
        <p:blipFill>
          <a:blip r:embed="rId6">
            <a:alphaModFix/>
          </a:blip>
          <a:stretch>
            <a:fillRect/>
          </a:stretch>
        </p:blipFill>
        <p:spPr>
          <a:xfrm>
            <a:off x="541274" y="1271937"/>
            <a:ext cx="2432077" cy="1892903"/>
          </a:xfrm>
          <a:prstGeom prst="rect">
            <a:avLst/>
          </a:prstGeom>
          <a:noFill/>
          <a:ln>
            <a:noFill/>
          </a:ln>
          <a:effectLst>
            <a:outerShdw blurRad="57150" rotWithShape="0" algn="bl" dir="5400000" dist="19050">
              <a:srgbClr val="000000">
                <a:alpha val="50000"/>
              </a:srgbClr>
            </a:outerShdw>
          </a:effectLst>
        </p:spPr>
      </p:pic>
      <p:pic>
        <p:nvPicPr>
          <p:cNvPr id="90" name="Google Shape;90;p16"/>
          <p:cNvPicPr preferRelativeResize="0"/>
          <p:nvPr/>
        </p:nvPicPr>
        <p:blipFill>
          <a:blip r:embed="rId7">
            <a:alphaModFix/>
          </a:blip>
          <a:stretch>
            <a:fillRect/>
          </a:stretch>
        </p:blipFill>
        <p:spPr>
          <a:xfrm>
            <a:off x="3318700" y="3016000"/>
            <a:ext cx="3072275" cy="2014025"/>
          </a:xfrm>
          <a:prstGeom prst="rect">
            <a:avLst/>
          </a:prstGeom>
          <a:noFill/>
          <a:ln>
            <a:noFill/>
          </a:ln>
          <a:effectLst>
            <a:outerShdw blurRad="57150" rotWithShape="0" algn="bl" dir="5400000" dist="19050">
              <a:srgbClr val="000000">
                <a:alpha val="50000"/>
              </a:srgbClr>
            </a:outerShdw>
          </a:effectLst>
        </p:spPr>
      </p:pic>
      <p:pic>
        <p:nvPicPr>
          <p:cNvPr id="91" name="Google Shape;91;p16"/>
          <p:cNvPicPr preferRelativeResize="0"/>
          <p:nvPr/>
        </p:nvPicPr>
        <p:blipFill>
          <a:blip r:embed="rId8">
            <a:alphaModFix/>
          </a:blip>
          <a:stretch>
            <a:fillRect/>
          </a:stretch>
        </p:blipFill>
        <p:spPr>
          <a:xfrm>
            <a:off x="5881705" y="1241962"/>
            <a:ext cx="2331694" cy="20584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Whiteboard</a:t>
            </a:r>
            <a:endParaRPr/>
          </a:p>
        </p:txBody>
      </p:sp>
      <p:sp>
        <p:nvSpPr>
          <p:cNvPr id="307" name="Google Shape;30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8" name="Google Shape;308;p52"/>
          <p:cNvPicPr preferRelativeResize="0"/>
          <p:nvPr/>
        </p:nvPicPr>
        <p:blipFill>
          <a:blip r:embed="rId3">
            <a:alphaModFix/>
          </a:blip>
          <a:stretch>
            <a:fillRect/>
          </a:stretch>
        </p:blipFill>
        <p:spPr>
          <a:xfrm>
            <a:off x="1971713" y="1068425"/>
            <a:ext cx="5200573" cy="39004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 Art</a:t>
            </a:r>
            <a:endParaRPr/>
          </a:p>
        </p:txBody>
      </p:sp>
      <p:sp>
        <p:nvSpPr>
          <p:cNvPr id="314" name="Google Shape;31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5" name="Google Shape;315;p53"/>
          <p:cNvPicPr preferRelativeResize="0"/>
          <p:nvPr/>
        </p:nvPicPr>
        <p:blipFill>
          <a:blip r:embed="rId3">
            <a:alphaModFix/>
          </a:blip>
          <a:stretch>
            <a:fillRect/>
          </a:stretch>
        </p:blipFill>
        <p:spPr>
          <a:xfrm>
            <a:off x="2325750" y="887075"/>
            <a:ext cx="4492500" cy="3369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ph type="title"/>
          </p:nvPr>
        </p:nvSpPr>
        <p:spPr>
          <a:xfrm>
            <a:off x="1145550" y="2260050"/>
            <a:ext cx="6852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 doesn’t need to be perfect,</a:t>
            </a:r>
            <a:endParaRPr/>
          </a:p>
          <a:p>
            <a:pPr indent="0" lvl="0" marL="0" rtl="0" algn="l">
              <a:spcBef>
                <a:spcPts val="0"/>
              </a:spcBef>
              <a:spcAft>
                <a:spcPts val="0"/>
              </a:spcAft>
              <a:buNone/>
            </a:pPr>
            <a:r>
              <a:rPr lang="en"/>
              <a:t>just start somewhere.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5"/>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Prototype</a:t>
            </a:r>
            <a:endParaRPr/>
          </a:p>
        </p:txBody>
      </p:sp>
      <p:sp>
        <p:nvSpPr>
          <p:cNvPr id="326" name="Google Shape;326;p55"/>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Paper is better!</a:t>
            </a:r>
            <a:endParaRPr/>
          </a:p>
        </p:txBody>
      </p:sp>
      <p:sp>
        <p:nvSpPr>
          <p:cNvPr id="327" name="Google Shape;327;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Make a playable prototype AS SOON AS POSSIBLE</a:t>
            </a:r>
            <a:endParaRPr/>
          </a:p>
          <a:p>
            <a:pPr indent="0" lvl="0" marL="0" rtl="0" algn="l">
              <a:spcBef>
                <a:spcPts val="1200"/>
              </a:spcBef>
              <a:spcAft>
                <a:spcPts val="0"/>
              </a:spcAft>
              <a:buNone/>
            </a:pPr>
            <a:r>
              <a:rPr lang="en"/>
              <a:t>Aesthetics and polish DO NOT MATTER</a:t>
            </a:r>
            <a:endParaRPr/>
          </a:p>
          <a:p>
            <a:pPr indent="0" lvl="0" marL="0" rtl="0" algn="l">
              <a:spcBef>
                <a:spcPts val="1200"/>
              </a:spcBef>
              <a:spcAft>
                <a:spcPts val="1200"/>
              </a:spcAft>
              <a:buNone/>
            </a:pPr>
            <a:r>
              <a:rPr lang="en"/>
              <a:t>Make the minimum viable product (MVP) needed to test out your idea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Paper prototyping - Practical Game Design [Book]" id="332" name="Google Shape;332;p56"/>
          <p:cNvPicPr preferRelativeResize="0"/>
          <p:nvPr/>
        </p:nvPicPr>
        <p:blipFill>
          <a:blip r:embed="rId3">
            <a:alphaModFix/>
          </a:blip>
          <a:stretch>
            <a:fillRect/>
          </a:stretch>
        </p:blipFill>
        <p:spPr>
          <a:xfrm>
            <a:off x="727900" y="99176"/>
            <a:ext cx="7688201" cy="4945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7"/>
          <p:cNvPicPr preferRelativeResize="0"/>
          <p:nvPr/>
        </p:nvPicPr>
        <p:blipFill>
          <a:blip r:embed="rId3">
            <a:alphaModFix/>
          </a:blip>
          <a:stretch>
            <a:fillRect/>
          </a:stretch>
        </p:blipFill>
        <p:spPr>
          <a:xfrm>
            <a:off x="1173400" y="0"/>
            <a:ext cx="6797198" cy="51435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8"/>
          <p:cNvPicPr preferRelativeResize="0"/>
          <p:nvPr/>
        </p:nvPicPr>
        <p:blipFill>
          <a:blip r:embed="rId3">
            <a:alphaModFix/>
          </a:blip>
          <a:stretch>
            <a:fillRect/>
          </a:stretch>
        </p:blipFill>
        <p:spPr>
          <a:xfrm>
            <a:off x="925388" y="0"/>
            <a:ext cx="7293235" cy="48387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descr="https://pixelcrushers.com/misc/images/paper1.jpg" id="347" name="Google Shape;347;p59"/>
          <p:cNvPicPr preferRelativeResize="0"/>
          <p:nvPr/>
        </p:nvPicPr>
        <p:blipFill>
          <a:blip r:embed="rId3">
            <a:alphaModFix/>
          </a:blip>
          <a:stretch>
            <a:fillRect/>
          </a:stretch>
        </p:blipFill>
        <p:spPr>
          <a:xfrm>
            <a:off x="1058500" y="595413"/>
            <a:ext cx="7027000" cy="3952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60"/>
          <p:cNvPicPr preferRelativeResize="0"/>
          <p:nvPr/>
        </p:nvPicPr>
        <p:blipFill>
          <a:blip r:embed="rId3">
            <a:alphaModFix/>
          </a:blip>
          <a:stretch>
            <a:fillRect/>
          </a:stretch>
        </p:blipFill>
        <p:spPr>
          <a:xfrm>
            <a:off x="311700" y="2873850"/>
            <a:ext cx="2345758" cy="2176851"/>
          </a:xfrm>
          <a:prstGeom prst="rect">
            <a:avLst/>
          </a:prstGeom>
          <a:noFill/>
          <a:ln>
            <a:noFill/>
          </a:ln>
        </p:spPr>
      </p:pic>
      <p:pic>
        <p:nvPicPr>
          <p:cNvPr descr="Foam Color Cubes, Set of 102 - Didax" id="353" name="Google Shape;353;p60"/>
          <p:cNvPicPr preferRelativeResize="0"/>
          <p:nvPr/>
        </p:nvPicPr>
        <p:blipFill rotWithShape="1">
          <a:blip r:embed="rId4">
            <a:alphaModFix/>
          </a:blip>
          <a:srcRect b="19432" l="0" r="0" t="16771"/>
          <a:stretch/>
        </p:blipFill>
        <p:spPr>
          <a:xfrm>
            <a:off x="327875" y="1233175"/>
            <a:ext cx="2313401" cy="1475925"/>
          </a:xfrm>
          <a:prstGeom prst="rect">
            <a:avLst/>
          </a:prstGeom>
          <a:noFill/>
          <a:ln>
            <a:noFill/>
          </a:ln>
        </p:spPr>
      </p:pic>
      <p:pic>
        <p:nvPicPr>
          <p:cNvPr descr="Pair of Large Solid White Dice at Where The Winds Blow Mah Jongg" id="354" name="Google Shape;354;p60"/>
          <p:cNvPicPr preferRelativeResize="0"/>
          <p:nvPr/>
        </p:nvPicPr>
        <p:blipFill>
          <a:blip r:embed="rId5">
            <a:alphaModFix/>
          </a:blip>
          <a:stretch>
            <a:fillRect/>
          </a:stretch>
        </p:blipFill>
        <p:spPr>
          <a:xfrm>
            <a:off x="3768800" y="3193400"/>
            <a:ext cx="1694725" cy="1694725"/>
          </a:xfrm>
          <a:prstGeom prst="rect">
            <a:avLst/>
          </a:prstGeom>
          <a:noFill/>
          <a:ln>
            <a:noFill/>
          </a:ln>
        </p:spPr>
      </p:pic>
      <p:pic>
        <p:nvPicPr>
          <p:cNvPr descr="Index Cards, Ruled, 4 x 6, Assorted, 100/Pack - Western Stationers" id="355" name="Google Shape;355;p60"/>
          <p:cNvPicPr preferRelativeResize="0"/>
          <p:nvPr/>
        </p:nvPicPr>
        <p:blipFill rotWithShape="1">
          <a:blip r:embed="rId6">
            <a:alphaModFix/>
          </a:blip>
          <a:srcRect b="2230" l="1670" r="-1670" t="-2230"/>
          <a:stretch/>
        </p:blipFill>
        <p:spPr>
          <a:xfrm>
            <a:off x="3243525" y="536450"/>
            <a:ext cx="2656950" cy="2656950"/>
          </a:xfrm>
          <a:prstGeom prst="rect">
            <a:avLst/>
          </a:prstGeom>
          <a:noFill/>
          <a:ln>
            <a:noFill/>
          </a:ln>
        </p:spPr>
      </p:pic>
      <p:pic>
        <p:nvPicPr>
          <p:cNvPr descr="Crayola Fine Tip Classic Markers" id="356" name="Google Shape;356;p60"/>
          <p:cNvPicPr preferRelativeResize="0"/>
          <p:nvPr/>
        </p:nvPicPr>
        <p:blipFill>
          <a:blip r:embed="rId7">
            <a:alphaModFix/>
          </a:blip>
          <a:stretch>
            <a:fillRect/>
          </a:stretch>
        </p:blipFill>
        <p:spPr>
          <a:xfrm>
            <a:off x="6574867" y="2876085"/>
            <a:ext cx="2172384" cy="2172384"/>
          </a:xfrm>
          <a:prstGeom prst="rect">
            <a:avLst/>
          </a:prstGeom>
          <a:noFill/>
          <a:ln>
            <a:noFill/>
          </a:ln>
        </p:spPr>
      </p:pic>
      <p:pic>
        <p:nvPicPr>
          <p:cNvPr descr="Kovot Playing Cards &amp; Reviews | Wayfair" id="357" name="Google Shape;357;p60"/>
          <p:cNvPicPr preferRelativeResize="0"/>
          <p:nvPr/>
        </p:nvPicPr>
        <p:blipFill>
          <a:blip r:embed="rId8">
            <a:alphaModFix/>
          </a:blip>
          <a:stretch>
            <a:fillRect/>
          </a:stretch>
        </p:blipFill>
        <p:spPr>
          <a:xfrm>
            <a:off x="5900476" y="32550"/>
            <a:ext cx="3002276" cy="2613001"/>
          </a:xfrm>
          <a:prstGeom prst="rect">
            <a:avLst/>
          </a:prstGeom>
          <a:noFill/>
          <a:ln>
            <a:noFill/>
          </a:ln>
        </p:spPr>
      </p:pic>
      <p:sp>
        <p:nvSpPr>
          <p:cNvPr id="358" name="Google Shape;358;p6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 Prototyping BFFs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Greyboxing</a:t>
            </a:r>
            <a:endParaRPr/>
          </a:p>
        </p:txBody>
      </p:sp>
      <p:sp>
        <p:nvSpPr>
          <p:cNvPr id="364" name="Google Shape;364;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5" name="Google Shape;365;p61"/>
          <p:cNvPicPr preferRelativeResize="0"/>
          <p:nvPr/>
        </p:nvPicPr>
        <p:blipFill>
          <a:blip r:embed="rId3">
            <a:alphaModFix/>
          </a:blip>
          <a:stretch>
            <a:fillRect/>
          </a:stretch>
        </p:blipFill>
        <p:spPr>
          <a:xfrm>
            <a:off x="311703" y="1068425"/>
            <a:ext cx="5372595" cy="3006650"/>
          </a:xfrm>
          <a:prstGeom prst="rect">
            <a:avLst/>
          </a:prstGeom>
          <a:noFill/>
          <a:ln>
            <a:noFill/>
          </a:ln>
        </p:spPr>
      </p:pic>
      <p:pic>
        <p:nvPicPr>
          <p:cNvPr id="366" name="Google Shape;366;p61"/>
          <p:cNvPicPr preferRelativeResize="0"/>
          <p:nvPr/>
        </p:nvPicPr>
        <p:blipFill>
          <a:blip r:embed="rId4">
            <a:alphaModFix/>
          </a:blip>
          <a:stretch>
            <a:fillRect/>
          </a:stretch>
        </p:blipFill>
        <p:spPr>
          <a:xfrm>
            <a:off x="4310478" y="1543974"/>
            <a:ext cx="4521822" cy="3416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7"/>
          <p:cNvPicPr preferRelativeResize="0"/>
          <p:nvPr/>
        </p:nvPicPr>
        <p:blipFill>
          <a:blip r:embed="rId3">
            <a:alphaModFix/>
          </a:blip>
          <a:stretch>
            <a:fillRect/>
          </a:stretch>
        </p:blipFill>
        <p:spPr>
          <a:xfrm>
            <a:off x="4745981" y="3373625"/>
            <a:ext cx="2452195" cy="2446650"/>
          </a:xfrm>
          <a:prstGeom prst="rect">
            <a:avLst/>
          </a:prstGeom>
          <a:noFill/>
          <a:ln>
            <a:noFill/>
          </a:ln>
          <a:effectLst>
            <a:outerShdw blurRad="57150" rotWithShape="0" algn="bl" dir="5400000" dist="19050">
              <a:srgbClr val="000000">
                <a:alpha val="50000"/>
              </a:srgbClr>
            </a:outerShdw>
          </a:effectLst>
        </p:spPr>
      </p:pic>
      <p:sp>
        <p:nvSpPr>
          <p:cNvPr id="97" name="Google Shape;97;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Tabletop Games…</a:t>
            </a:r>
            <a:endParaRPr/>
          </a:p>
        </p:txBody>
      </p:sp>
      <p:pic>
        <p:nvPicPr>
          <p:cNvPr id="98" name="Google Shape;98;p17"/>
          <p:cNvPicPr preferRelativeResize="0"/>
          <p:nvPr/>
        </p:nvPicPr>
        <p:blipFill>
          <a:blip r:embed="rId4">
            <a:alphaModFix/>
          </a:blip>
          <a:stretch>
            <a:fillRect/>
          </a:stretch>
        </p:blipFill>
        <p:spPr>
          <a:xfrm>
            <a:off x="6060599" y="562888"/>
            <a:ext cx="2842025" cy="2842025"/>
          </a:xfrm>
          <a:prstGeom prst="rect">
            <a:avLst/>
          </a:prstGeom>
          <a:noFill/>
          <a:ln>
            <a:noFill/>
          </a:ln>
          <a:effectLst>
            <a:outerShdw blurRad="57150" rotWithShape="0" algn="bl" dir="5400000" dist="19050">
              <a:srgbClr val="000000">
                <a:alpha val="50000"/>
              </a:srgbClr>
            </a:outerShdw>
          </a:effectLst>
        </p:spPr>
      </p:pic>
      <p:pic>
        <p:nvPicPr>
          <p:cNvPr id="99" name="Google Shape;99;p17"/>
          <p:cNvPicPr preferRelativeResize="0"/>
          <p:nvPr/>
        </p:nvPicPr>
        <p:blipFill>
          <a:blip r:embed="rId5">
            <a:alphaModFix/>
          </a:blip>
          <a:stretch>
            <a:fillRect/>
          </a:stretch>
        </p:blipFill>
        <p:spPr>
          <a:xfrm>
            <a:off x="105102" y="2639385"/>
            <a:ext cx="4369947" cy="2247076"/>
          </a:xfrm>
          <a:prstGeom prst="rect">
            <a:avLst/>
          </a:prstGeom>
          <a:noFill/>
          <a:ln>
            <a:noFill/>
          </a:ln>
          <a:effectLst>
            <a:outerShdw blurRad="57150" rotWithShape="0" algn="bl" dir="5400000" dist="19050">
              <a:srgbClr val="000000">
                <a:alpha val="50000"/>
              </a:srgbClr>
            </a:outerShdw>
          </a:effectLst>
        </p:spPr>
      </p:pic>
      <p:pic>
        <p:nvPicPr>
          <p:cNvPr id="100" name="Google Shape;100;p17"/>
          <p:cNvPicPr preferRelativeResize="0"/>
          <p:nvPr/>
        </p:nvPicPr>
        <p:blipFill rotWithShape="1">
          <a:blip r:embed="rId6">
            <a:alphaModFix/>
          </a:blip>
          <a:srcRect b="28351" l="0" r="0" t="0"/>
          <a:stretch/>
        </p:blipFill>
        <p:spPr>
          <a:xfrm>
            <a:off x="311702" y="1206698"/>
            <a:ext cx="3056775" cy="1642550"/>
          </a:xfrm>
          <a:prstGeom prst="rect">
            <a:avLst/>
          </a:prstGeom>
          <a:noFill/>
          <a:ln>
            <a:noFill/>
          </a:ln>
          <a:effectLst>
            <a:outerShdw blurRad="57150" rotWithShape="0" algn="bl" dir="5400000" dist="19050">
              <a:srgbClr val="000000">
                <a:alpha val="50000"/>
              </a:srgbClr>
            </a:outerShdw>
          </a:effectLst>
        </p:spPr>
      </p:pic>
      <p:pic>
        <p:nvPicPr>
          <p:cNvPr id="101" name="Google Shape;101;p17"/>
          <p:cNvPicPr preferRelativeResize="0"/>
          <p:nvPr/>
        </p:nvPicPr>
        <p:blipFill rotWithShape="1">
          <a:blip r:embed="rId7">
            <a:alphaModFix/>
          </a:blip>
          <a:srcRect b="9916" l="0" r="0" t="12001"/>
          <a:stretch/>
        </p:blipFill>
        <p:spPr>
          <a:xfrm>
            <a:off x="3590451" y="1305976"/>
            <a:ext cx="2406724" cy="1949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Wireframes</a:t>
            </a:r>
            <a:endParaRPr/>
          </a:p>
        </p:txBody>
      </p:sp>
      <p:pic>
        <p:nvPicPr>
          <p:cNvPr id="372" name="Google Shape;372;p62"/>
          <p:cNvPicPr preferRelativeResize="0"/>
          <p:nvPr/>
        </p:nvPicPr>
        <p:blipFill>
          <a:blip r:embed="rId3">
            <a:alphaModFix/>
          </a:blip>
          <a:stretch>
            <a:fillRect/>
          </a:stretch>
        </p:blipFill>
        <p:spPr>
          <a:xfrm>
            <a:off x="1233738" y="1068413"/>
            <a:ext cx="6676529" cy="3770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Prototyping BFFs</a:t>
            </a:r>
            <a:endParaRPr/>
          </a:p>
        </p:txBody>
      </p:sp>
      <p:pic>
        <p:nvPicPr>
          <p:cNvPr id="378" name="Google Shape;378;p63"/>
          <p:cNvPicPr preferRelativeResize="0"/>
          <p:nvPr/>
        </p:nvPicPr>
        <p:blipFill>
          <a:blip r:embed="rId3">
            <a:alphaModFix/>
          </a:blip>
          <a:stretch>
            <a:fillRect/>
          </a:stretch>
        </p:blipFill>
        <p:spPr>
          <a:xfrm>
            <a:off x="107925" y="1044150"/>
            <a:ext cx="3073548" cy="1616149"/>
          </a:xfrm>
          <a:prstGeom prst="rect">
            <a:avLst/>
          </a:prstGeom>
          <a:noFill/>
          <a:ln>
            <a:noFill/>
          </a:ln>
          <a:effectLst>
            <a:outerShdw blurRad="57150" rotWithShape="0" algn="bl" dir="5400000" dist="19050">
              <a:srgbClr val="000000">
                <a:alpha val="50000"/>
              </a:srgbClr>
            </a:outerShdw>
          </a:effectLst>
        </p:spPr>
      </p:pic>
      <p:pic>
        <p:nvPicPr>
          <p:cNvPr id="379" name="Google Shape;379;p63"/>
          <p:cNvPicPr preferRelativeResize="0"/>
          <p:nvPr/>
        </p:nvPicPr>
        <p:blipFill>
          <a:blip r:embed="rId4">
            <a:alphaModFix/>
          </a:blip>
          <a:stretch>
            <a:fillRect/>
          </a:stretch>
        </p:blipFill>
        <p:spPr>
          <a:xfrm>
            <a:off x="3323899" y="1044150"/>
            <a:ext cx="3137700" cy="1811585"/>
          </a:xfrm>
          <a:prstGeom prst="rect">
            <a:avLst/>
          </a:prstGeom>
          <a:noFill/>
          <a:ln>
            <a:noFill/>
          </a:ln>
          <a:effectLst>
            <a:outerShdw blurRad="57150" rotWithShape="0" algn="bl" dir="5400000" dist="19050">
              <a:srgbClr val="000000">
                <a:alpha val="50000"/>
              </a:srgbClr>
            </a:outerShdw>
          </a:effectLst>
        </p:spPr>
      </p:pic>
      <p:pic>
        <p:nvPicPr>
          <p:cNvPr id="380" name="Google Shape;380;p63"/>
          <p:cNvPicPr preferRelativeResize="0"/>
          <p:nvPr/>
        </p:nvPicPr>
        <p:blipFill>
          <a:blip r:embed="rId5">
            <a:alphaModFix/>
          </a:blip>
          <a:stretch>
            <a:fillRect/>
          </a:stretch>
        </p:blipFill>
        <p:spPr>
          <a:xfrm>
            <a:off x="6625750" y="119223"/>
            <a:ext cx="2158400" cy="1275000"/>
          </a:xfrm>
          <a:prstGeom prst="rect">
            <a:avLst/>
          </a:prstGeom>
          <a:noFill/>
          <a:ln>
            <a:noFill/>
          </a:ln>
          <a:effectLst>
            <a:outerShdw blurRad="57150" rotWithShape="0" algn="bl" dir="5400000" dist="19050">
              <a:srgbClr val="000000">
                <a:alpha val="50000"/>
              </a:srgbClr>
            </a:outerShdw>
          </a:effectLst>
        </p:spPr>
      </p:pic>
      <p:pic>
        <p:nvPicPr>
          <p:cNvPr id="381" name="Google Shape;381;p63"/>
          <p:cNvPicPr preferRelativeResize="0"/>
          <p:nvPr/>
        </p:nvPicPr>
        <p:blipFill>
          <a:blip r:embed="rId6">
            <a:alphaModFix/>
          </a:blip>
          <a:stretch>
            <a:fillRect/>
          </a:stretch>
        </p:blipFill>
        <p:spPr>
          <a:xfrm>
            <a:off x="107925" y="2693275"/>
            <a:ext cx="3345052" cy="1503051"/>
          </a:xfrm>
          <a:prstGeom prst="rect">
            <a:avLst/>
          </a:prstGeom>
          <a:noFill/>
          <a:ln>
            <a:noFill/>
          </a:ln>
          <a:effectLst>
            <a:outerShdw blurRad="57150" rotWithShape="0" algn="bl" dir="5400000" dist="19050">
              <a:srgbClr val="000000">
                <a:alpha val="50000"/>
              </a:srgbClr>
            </a:outerShdw>
          </a:effectLst>
        </p:spPr>
      </p:pic>
      <p:pic>
        <p:nvPicPr>
          <p:cNvPr id="382" name="Google Shape;382;p63"/>
          <p:cNvPicPr preferRelativeResize="0"/>
          <p:nvPr/>
        </p:nvPicPr>
        <p:blipFill>
          <a:blip r:embed="rId7">
            <a:alphaModFix/>
          </a:blip>
          <a:stretch>
            <a:fillRect/>
          </a:stretch>
        </p:blipFill>
        <p:spPr>
          <a:xfrm>
            <a:off x="3512699" y="3039800"/>
            <a:ext cx="4161925" cy="1870125"/>
          </a:xfrm>
          <a:prstGeom prst="rect">
            <a:avLst/>
          </a:prstGeom>
          <a:noFill/>
          <a:ln>
            <a:noFill/>
          </a:ln>
          <a:effectLst>
            <a:outerShdw blurRad="57150" rotWithShape="0" algn="bl" dir="5400000" dist="19050">
              <a:srgbClr val="000000">
                <a:alpha val="50000"/>
              </a:srgbClr>
            </a:outerShdw>
          </a:effectLst>
        </p:spPr>
      </p:pic>
      <p:pic>
        <p:nvPicPr>
          <p:cNvPr id="383" name="Google Shape;383;p63"/>
          <p:cNvPicPr preferRelativeResize="0"/>
          <p:nvPr/>
        </p:nvPicPr>
        <p:blipFill>
          <a:blip r:embed="rId8">
            <a:alphaModFix/>
          </a:blip>
          <a:stretch>
            <a:fillRect/>
          </a:stretch>
        </p:blipFill>
        <p:spPr>
          <a:xfrm>
            <a:off x="7526700" y="1564987"/>
            <a:ext cx="1477574" cy="1474801"/>
          </a:xfrm>
          <a:prstGeom prst="rect">
            <a:avLst/>
          </a:prstGeom>
          <a:noFill/>
          <a:ln>
            <a:noFill/>
          </a:ln>
          <a:effectLst>
            <a:outerShdw blurRad="57150" rotWithShape="0" algn="bl" dir="5400000" dist="19050">
              <a:srgbClr val="000000">
                <a:alpha val="50000"/>
              </a:srgbClr>
            </a:outerShdw>
          </a:effectLst>
        </p:spPr>
      </p:pic>
      <p:pic>
        <p:nvPicPr>
          <p:cNvPr id="384" name="Google Shape;384;p63"/>
          <p:cNvPicPr preferRelativeResize="0"/>
          <p:nvPr/>
        </p:nvPicPr>
        <p:blipFill>
          <a:blip r:embed="rId9">
            <a:alphaModFix/>
          </a:blip>
          <a:stretch>
            <a:fillRect/>
          </a:stretch>
        </p:blipFill>
        <p:spPr>
          <a:xfrm>
            <a:off x="7364325" y="2986750"/>
            <a:ext cx="1704700" cy="1704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Playtesting</a:t>
            </a:r>
            <a:endParaRPr/>
          </a:p>
        </p:txBody>
      </p:sp>
      <p:sp>
        <p:nvSpPr>
          <p:cNvPr id="390" name="Google Shape;390;p64"/>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Play the game!</a:t>
            </a:r>
            <a:endParaRPr/>
          </a:p>
        </p:txBody>
      </p:sp>
      <p:sp>
        <p:nvSpPr>
          <p:cNvPr id="391" name="Google Shape;391;p6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Try to play the game AS SOON AS POSSIBLE</a:t>
            </a:r>
            <a:endParaRPr/>
          </a:p>
          <a:p>
            <a:pPr indent="0" lvl="0" marL="0" rtl="0" algn="l">
              <a:spcBef>
                <a:spcPts val="1200"/>
              </a:spcBef>
              <a:spcAft>
                <a:spcPts val="0"/>
              </a:spcAft>
              <a:buNone/>
            </a:pPr>
            <a:r>
              <a:rPr lang="en"/>
              <a:t>Play to DISCOVER. You don’t need to know everything in advance.</a:t>
            </a:r>
            <a:endParaRPr/>
          </a:p>
          <a:p>
            <a:pPr indent="0" lvl="0" marL="0" rtl="0" algn="l">
              <a:spcBef>
                <a:spcPts val="1200"/>
              </a:spcBef>
              <a:spcAft>
                <a:spcPts val="0"/>
              </a:spcAft>
              <a:buNone/>
            </a:pPr>
            <a:r>
              <a:rPr lang="en"/>
              <a:t>DON’T CHANGE THE RULES while playing</a:t>
            </a:r>
            <a:endParaRPr/>
          </a:p>
          <a:p>
            <a:pPr indent="0" lvl="0" marL="0" rtl="0" algn="l">
              <a:spcBef>
                <a:spcPts val="1200"/>
              </a:spcBef>
              <a:spcAft>
                <a:spcPts val="1200"/>
              </a:spcAft>
              <a:buNone/>
            </a:pPr>
            <a:r>
              <a:rPr lang="en"/>
              <a:t>Notice how the game makes you FEEL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5"/>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Evaluate</a:t>
            </a:r>
            <a:endParaRPr/>
          </a:p>
        </p:txBody>
      </p:sp>
      <p:sp>
        <p:nvSpPr>
          <p:cNvPr id="397" name="Google Shape;397;p65"/>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How did it go?</a:t>
            </a:r>
            <a:endParaRPr/>
          </a:p>
        </p:txBody>
      </p:sp>
      <p:sp>
        <p:nvSpPr>
          <p:cNvPr id="398" name="Google Shape;398;p6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Did the emotions match the intended aesthetics?</a:t>
            </a:r>
            <a:endParaRPr/>
          </a:p>
          <a:p>
            <a:pPr indent="0" lvl="0" marL="0" rtl="0" algn="l">
              <a:spcBef>
                <a:spcPts val="1200"/>
              </a:spcBef>
              <a:spcAft>
                <a:spcPts val="0"/>
              </a:spcAft>
              <a:buNone/>
            </a:pPr>
            <a:r>
              <a:rPr lang="en"/>
              <a:t>What changes could you make to mechanics to create different dynamics?</a:t>
            </a:r>
            <a:endParaRPr/>
          </a:p>
          <a:p>
            <a:pPr indent="0" lvl="0" marL="0" rtl="0" algn="l">
              <a:spcBef>
                <a:spcPts val="1200"/>
              </a:spcBef>
              <a:spcAft>
                <a:spcPts val="1200"/>
              </a:spcAft>
              <a:buNone/>
            </a:pPr>
            <a:r>
              <a:rPr lang="en"/>
              <a:t>Were the rules clear? Are there any holes?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Then you start all over again!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Design Process</a:t>
            </a:r>
            <a:endParaRPr/>
          </a:p>
        </p:txBody>
      </p:sp>
      <p:sp>
        <p:nvSpPr>
          <p:cNvPr id="409" name="Google Shape;409;p67"/>
          <p:cNvSpPr/>
          <p:nvPr/>
        </p:nvSpPr>
        <p:spPr>
          <a:xfrm>
            <a:off x="3794413" y="1293763"/>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Design</a:t>
            </a:r>
            <a:endParaRPr b="1">
              <a:latin typeface="Source Sans Pro"/>
              <a:ea typeface="Source Sans Pro"/>
              <a:cs typeface="Source Sans Pro"/>
              <a:sym typeface="Source Sans Pro"/>
            </a:endParaRPr>
          </a:p>
        </p:txBody>
      </p:sp>
      <p:sp>
        <p:nvSpPr>
          <p:cNvPr id="410" name="Google Shape;410;p67"/>
          <p:cNvSpPr/>
          <p:nvPr/>
        </p:nvSpPr>
        <p:spPr>
          <a:xfrm>
            <a:off x="5405388" y="2498375"/>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Prototype</a:t>
            </a:r>
            <a:endParaRPr b="1">
              <a:latin typeface="Source Sans Pro"/>
              <a:ea typeface="Source Sans Pro"/>
              <a:cs typeface="Source Sans Pro"/>
              <a:sym typeface="Source Sans Pro"/>
            </a:endParaRPr>
          </a:p>
        </p:txBody>
      </p:sp>
      <p:sp>
        <p:nvSpPr>
          <p:cNvPr id="411" name="Google Shape;411;p67"/>
          <p:cNvSpPr/>
          <p:nvPr/>
        </p:nvSpPr>
        <p:spPr>
          <a:xfrm>
            <a:off x="3794413" y="3702988"/>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Playtest</a:t>
            </a:r>
            <a:endParaRPr b="1">
              <a:latin typeface="Source Sans Pro"/>
              <a:ea typeface="Source Sans Pro"/>
              <a:cs typeface="Source Sans Pro"/>
              <a:sym typeface="Source Sans Pro"/>
            </a:endParaRPr>
          </a:p>
        </p:txBody>
      </p:sp>
      <p:sp>
        <p:nvSpPr>
          <p:cNvPr id="412" name="Google Shape;412;p67"/>
          <p:cNvSpPr/>
          <p:nvPr/>
        </p:nvSpPr>
        <p:spPr>
          <a:xfrm>
            <a:off x="2316913" y="2498375"/>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Evaluate</a:t>
            </a:r>
            <a:endParaRPr b="1">
              <a:latin typeface="Source Sans Pro"/>
              <a:ea typeface="Source Sans Pro"/>
              <a:cs typeface="Source Sans Pro"/>
              <a:sym typeface="Source Sans Pro"/>
            </a:endParaRPr>
          </a:p>
        </p:txBody>
      </p:sp>
      <p:cxnSp>
        <p:nvCxnSpPr>
          <p:cNvPr id="413" name="Google Shape;413;p67"/>
          <p:cNvCxnSpPr>
            <a:stCxn id="409" idx="6"/>
            <a:endCxn id="410" idx="0"/>
          </p:cNvCxnSpPr>
          <p:nvPr/>
        </p:nvCxnSpPr>
        <p:spPr>
          <a:xfrm>
            <a:off x="5216113" y="1694113"/>
            <a:ext cx="900000" cy="804300"/>
          </a:xfrm>
          <a:prstGeom prst="curvedConnector2">
            <a:avLst/>
          </a:prstGeom>
          <a:noFill/>
          <a:ln cap="flat" cmpd="sng" w="9525">
            <a:solidFill>
              <a:schemeClr val="dk2"/>
            </a:solidFill>
            <a:prstDash val="solid"/>
            <a:round/>
            <a:headEnd len="med" w="med" type="none"/>
            <a:tailEnd len="med" w="med" type="triangle"/>
          </a:ln>
        </p:spPr>
      </p:cxnSp>
      <p:cxnSp>
        <p:nvCxnSpPr>
          <p:cNvPr id="414" name="Google Shape;414;p67"/>
          <p:cNvCxnSpPr>
            <a:stCxn id="410" idx="4"/>
            <a:endCxn id="411" idx="6"/>
          </p:cNvCxnSpPr>
          <p:nvPr/>
        </p:nvCxnSpPr>
        <p:spPr>
          <a:xfrm rot="5400000">
            <a:off x="5264088" y="3251225"/>
            <a:ext cx="804300" cy="900000"/>
          </a:xfrm>
          <a:prstGeom prst="curvedConnector2">
            <a:avLst/>
          </a:prstGeom>
          <a:noFill/>
          <a:ln cap="flat" cmpd="sng" w="9525">
            <a:solidFill>
              <a:schemeClr val="dk2"/>
            </a:solidFill>
            <a:prstDash val="solid"/>
            <a:round/>
            <a:headEnd len="med" w="med" type="none"/>
            <a:tailEnd len="med" w="med" type="triangle"/>
          </a:ln>
        </p:spPr>
      </p:cxnSp>
      <p:cxnSp>
        <p:nvCxnSpPr>
          <p:cNvPr id="415" name="Google Shape;415;p67"/>
          <p:cNvCxnSpPr>
            <a:stCxn id="411" idx="2"/>
            <a:endCxn id="412" idx="4"/>
          </p:cNvCxnSpPr>
          <p:nvPr/>
        </p:nvCxnSpPr>
        <p:spPr>
          <a:xfrm rot="10800000">
            <a:off x="3027913" y="3299038"/>
            <a:ext cx="766500" cy="804300"/>
          </a:xfrm>
          <a:prstGeom prst="curvedConnector2">
            <a:avLst/>
          </a:prstGeom>
          <a:noFill/>
          <a:ln cap="flat" cmpd="sng" w="9525">
            <a:solidFill>
              <a:schemeClr val="dk2"/>
            </a:solidFill>
            <a:prstDash val="solid"/>
            <a:round/>
            <a:headEnd len="med" w="med" type="none"/>
            <a:tailEnd len="med" w="med" type="triangle"/>
          </a:ln>
        </p:spPr>
      </p:cxnSp>
      <p:cxnSp>
        <p:nvCxnSpPr>
          <p:cNvPr id="416" name="Google Shape;416;p67"/>
          <p:cNvCxnSpPr>
            <a:stCxn id="412" idx="0"/>
            <a:endCxn id="409" idx="2"/>
          </p:cNvCxnSpPr>
          <p:nvPr/>
        </p:nvCxnSpPr>
        <p:spPr>
          <a:xfrm rot="-5400000">
            <a:off x="3009013" y="1712825"/>
            <a:ext cx="804300" cy="766800"/>
          </a:xfrm>
          <a:prstGeom prst="curved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68"/>
          <p:cNvPicPr preferRelativeResize="0"/>
          <p:nvPr/>
        </p:nvPicPr>
        <p:blipFill>
          <a:blip r:embed="rId3">
            <a:alphaModFix/>
          </a:blip>
          <a:stretch>
            <a:fillRect/>
          </a:stretch>
        </p:blipFill>
        <p:spPr>
          <a:xfrm flipH="1" rot="5644684">
            <a:off x="2084625" y="1204423"/>
            <a:ext cx="3965899" cy="3965899"/>
          </a:xfrm>
          <a:prstGeom prst="rect">
            <a:avLst/>
          </a:prstGeom>
          <a:noFill/>
          <a:ln>
            <a:noFill/>
          </a:ln>
          <a:effectLst>
            <a:outerShdw blurRad="57150" rotWithShape="0" algn="bl" dir="5400000" dist="19050">
              <a:srgbClr val="000000">
                <a:alpha val="50000"/>
              </a:srgbClr>
            </a:outerShdw>
          </a:effectLst>
        </p:spPr>
      </p:pic>
      <p:sp>
        <p:nvSpPr>
          <p:cNvPr id="422" name="Google Shape;422;p6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Design Process</a:t>
            </a:r>
            <a:endParaRPr/>
          </a:p>
        </p:txBody>
      </p:sp>
      <p:sp>
        <p:nvSpPr>
          <p:cNvPr id="423" name="Google Shape;423;p68"/>
          <p:cNvSpPr/>
          <p:nvPr/>
        </p:nvSpPr>
        <p:spPr>
          <a:xfrm>
            <a:off x="3794413" y="1293763"/>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Design</a:t>
            </a:r>
            <a:endParaRPr b="1">
              <a:latin typeface="Source Sans Pro"/>
              <a:ea typeface="Source Sans Pro"/>
              <a:cs typeface="Source Sans Pro"/>
              <a:sym typeface="Source Sans Pro"/>
            </a:endParaRPr>
          </a:p>
        </p:txBody>
      </p:sp>
      <p:sp>
        <p:nvSpPr>
          <p:cNvPr id="424" name="Google Shape;424;p68"/>
          <p:cNvSpPr/>
          <p:nvPr/>
        </p:nvSpPr>
        <p:spPr>
          <a:xfrm>
            <a:off x="5405388" y="2498375"/>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Prototype</a:t>
            </a:r>
            <a:endParaRPr b="1">
              <a:latin typeface="Source Sans Pro"/>
              <a:ea typeface="Source Sans Pro"/>
              <a:cs typeface="Source Sans Pro"/>
              <a:sym typeface="Source Sans Pro"/>
            </a:endParaRPr>
          </a:p>
        </p:txBody>
      </p:sp>
      <p:sp>
        <p:nvSpPr>
          <p:cNvPr id="425" name="Google Shape;425;p68"/>
          <p:cNvSpPr/>
          <p:nvPr/>
        </p:nvSpPr>
        <p:spPr>
          <a:xfrm>
            <a:off x="3794413" y="3702988"/>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Playtest</a:t>
            </a:r>
            <a:endParaRPr b="1">
              <a:latin typeface="Source Sans Pro"/>
              <a:ea typeface="Source Sans Pro"/>
              <a:cs typeface="Source Sans Pro"/>
              <a:sym typeface="Source Sans Pro"/>
            </a:endParaRPr>
          </a:p>
        </p:txBody>
      </p:sp>
      <p:sp>
        <p:nvSpPr>
          <p:cNvPr id="426" name="Google Shape;426;p68"/>
          <p:cNvSpPr/>
          <p:nvPr/>
        </p:nvSpPr>
        <p:spPr>
          <a:xfrm>
            <a:off x="2316913" y="2498375"/>
            <a:ext cx="1421700" cy="8007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Evaluate</a:t>
            </a:r>
            <a:endParaRPr b="1">
              <a:latin typeface="Source Sans Pro"/>
              <a:ea typeface="Source Sans Pro"/>
              <a:cs typeface="Source Sans Pro"/>
              <a:sym typeface="Source Sans Pro"/>
            </a:endParaRPr>
          </a:p>
        </p:txBody>
      </p:sp>
      <p:cxnSp>
        <p:nvCxnSpPr>
          <p:cNvPr id="427" name="Google Shape;427;p68"/>
          <p:cNvCxnSpPr>
            <a:stCxn id="423" idx="6"/>
            <a:endCxn id="424" idx="0"/>
          </p:cNvCxnSpPr>
          <p:nvPr/>
        </p:nvCxnSpPr>
        <p:spPr>
          <a:xfrm>
            <a:off x="5216113" y="1694113"/>
            <a:ext cx="900000" cy="804300"/>
          </a:xfrm>
          <a:prstGeom prst="curvedConnector2">
            <a:avLst/>
          </a:prstGeom>
          <a:noFill/>
          <a:ln cap="flat" cmpd="sng" w="9525">
            <a:solidFill>
              <a:schemeClr val="dk2"/>
            </a:solidFill>
            <a:prstDash val="solid"/>
            <a:round/>
            <a:headEnd len="med" w="med" type="none"/>
            <a:tailEnd len="med" w="med" type="triangle"/>
          </a:ln>
        </p:spPr>
      </p:cxnSp>
      <p:cxnSp>
        <p:nvCxnSpPr>
          <p:cNvPr id="428" name="Google Shape;428;p68"/>
          <p:cNvCxnSpPr>
            <a:stCxn id="424" idx="4"/>
            <a:endCxn id="425" idx="6"/>
          </p:cNvCxnSpPr>
          <p:nvPr/>
        </p:nvCxnSpPr>
        <p:spPr>
          <a:xfrm rot="5400000">
            <a:off x="5264088" y="3251225"/>
            <a:ext cx="804300" cy="900000"/>
          </a:xfrm>
          <a:prstGeom prst="curvedConnector2">
            <a:avLst/>
          </a:prstGeom>
          <a:noFill/>
          <a:ln cap="flat" cmpd="sng" w="9525">
            <a:solidFill>
              <a:schemeClr val="dk2"/>
            </a:solidFill>
            <a:prstDash val="solid"/>
            <a:round/>
            <a:headEnd len="med" w="med" type="none"/>
            <a:tailEnd len="med" w="med" type="triangle"/>
          </a:ln>
        </p:spPr>
      </p:cxnSp>
      <p:cxnSp>
        <p:nvCxnSpPr>
          <p:cNvPr id="429" name="Google Shape;429;p68"/>
          <p:cNvCxnSpPr>
            <a:stCxn id="425" idx="2"/>
            <a:endCxn id="426" idx="4"/>
          </p:cNvCxnSpPr>
          <p:nvPr/>
        </p:nvCxnSpPr>
        <p:spPr>
          <a:xfrm rot="10800000">
            <a:off x="3027913" y="3299038"/>
            <a:ext cx="766500" cy="804300"/>
          </a:xfrm>
          <a:prstGeom prst="curvedConnector2">
            <a:avLst/>
          </a:prstGeom>
          <a:noFill/>
          <a:ln cap="flat" cmpd="sng" w="9525">
            <a:solidFill>
              <a:schemeClr val="dk2"/>
            </a:solidFill>
            <a:prstDash val="solid"/>
            <a:round/>
            <a:headEnd len="med" w="med" type="none"/>
            <a:tailEnd len="med" w="med" type="triangle"/>
          </a:ln>
        </p:spPr>
      </p:cxnSp>
      <p:cxnSp>
        <p:nvCxnSpPr>
          <p:cNvPr id="430" name="Google Shape;430;p68"/>
          <p:cNvCxnSpPr>
            <a:stCxn id="426" idx="0"/>
            <a:endCxn id="423" idx="2"/>
          </p:cNvCxnSpPr>
          <p:nvPr/>
        </p:nvCxnSpPr>
        <p:spPr>
          <a:xfrm rot="-5400000">
            <a:off x="3009013" y="1712825"/>
            <a:ext cx="804300" cy="766800"/>
          </a:xfrm>
          <a:prstGeom prst="curved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9"/>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Can I get a job as a game designer?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0"/>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YES!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descr="https://pbs.twimg.com/media/Faw-1hyX0AEW7xF?format=jpg&amp;name=4096x4096" id="446" name="Google Shape;446;p71"/>
          <p:cNvPicPr preferRelativeResize="0"/>
          <p:nvPr/>
        </p:nvPicPr>
        <p:blipFill>
          <a:blip r:embed="rId3">
            <a:alphaModFix/>
          </a:blip>
          <a:stretch>
            <a:fillRect/>
          </a:stretch>
        </p:blipFill>
        <p:spPr>
          <a:xfrm>
            <a:off x="4890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8"/>
          <p:cNvPicPr preferRelativeResize="0"/>
          <p:nvPr/>
        </p:nvPicPr>
        <p:blipFill>
          <a:blip r:embed="rId3">
            <a:alphaModFix/>
          </a:blip>
          <a:stretch>
            <a:fillRect/>
          </a:stretch>
        </p:blipFill>
        <p:spPr>
          <a:xfrm>
            <a:off x="6907475" y="2907424"/>
            <a:ext cx="2185550" cy="2183298"/>
          </a:xfrm>
          <a:prstGeom prst="rect">
            <a:avLst/>
          </a:prstGeom>
          <a:noFill/>
          <a:ln>
            <a:noFill/>
          </a:ln>
          <a:effectLst>
            <a:outerShdw blurRad="57150" rotWithShape="0" algn="bl" dir="5400000" dist="19050">
              <a:srgbClr val="000000">
                <a:alpha val="50000"/>
              </a:srgbClr>
            </a:outerShdw>
          </a:effectLst>
        </p:spPr>
      </p:pic>
      <p:sp>
        <p:nvSpPr>
          <p:cNvPr id="107" name="Google Shape;107;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 Immersive Experiences</a:t>
            </a:r>
            <a:endParaRPr/>
          </a:p>
        </p:txBody>
      </p:sp>
      <p:pic>
        <p:nvPicPr>
          <p:cNvPr id="108" name="Google Shape;108;p18"/>
          <p:cNvPicPr preferRelativeResize="0"/>
          <p:nvPr/>
        </p:nvPicPr>
        <p:blipFill>
          <a:blip r:embed="rId4">
            <a:alphaModFix/>
          </a:blip>
          <a:stretch>
            <a:fillRect/>
          </a:stretch>
        </p:blipFill>
        <p:spPr>
          <a:xfrm>
            <a:off x="291251" y="967552"/>
            <a:ext cx="3820776" cy="2061150"/>
          </a:xfrm>
          <a:prstGeom prst="rect">
            <a:avLst/>
          </a:prstGeom>
          <a:noFill/>
          <a:ln>
            <a:noFill/>
          </a:ln>
          <a:effectLst>
            <a:outerShdw blurRad="57150" rotWithShape="0" algn="bl" dir="5400000" dist="19050">
              <a:srgbClr val="000000">
                <a:alpha val="50000"/>
              </a:srgbClr>
            </a:outerShdw>
          </a:effectLst>
        </p:spPr>
      </p:pic>
      <p:pic>
        <p:nvPicPr>
          <p:cNvPr id="109" name="Google Shape;109;p18"/>
          <p:cNvPicPr preferRelativeResize="0"/>
          <p:nvPr/>
        </p:nvPicPr>
        <p:blipFill>
          <a:blip r:embed="rId5">
            <a:alphaModFix/>
          </a:blip>
          <a:stretch>
            <a:fillRect/>
          </a:stretch>
        </p:blipFill>
        <p:spPr>
          <a:xfrm>
            <a:off x="3960625" y="2615601"/>
            <a:ext cx="3055427" cy="2030462"/>
          </a:xfrm>
          <a:prstGeom prst="rect">
            <a:avLst/>
          </a:prstGeom>
          <a:noFill/>
          <a:ln>
            <a:noFill/>
          </a:ln>
          <a:effectLst>
            <a:outerShdw blurRad="57150" rotWithShape="0" algn="bl" dir="5400000" dist="19050">
              <a:srgbClr val="000000">
                <a:alpha val="50000"/>
              </a:srgbClr>
            </a:outerShdw>
          </a:effectLst>
        </p:spPr>
      </p:pic>
      <p:pic>
        <p:nvPicPr>
          <p:cNvPr id="110" name="Google Shape;110;p18"/>
          <p:cNvPicPr preferRelativeResize="0"/>
          <p:nvPr/>
        </p:nvPicPr>
        <p:blipFill>
          <a:blip r:embed="rId6">
            <a:alphaModFix/>
          </a:blip>
          <a:stretch>
            <a:fillRect/>
          </a:stretch>
        </p:blipFill>
        <p:spPr>
          <a:xfrm>
            <a:off x="511450" y="2706749"/>
            <a:ext cx="3270050" cy="1848174"/>
          </a:xfrm>
          <a:prstGeom prst="rect">
            <a:avLst/>
          </a:prstGeom>
          <a:noFill/>
          <a:ln>
            <a:noFill/>
          </a:ln>
          <a:effectLst>
            <a:outerShdw blurRad="57150" rotWithShape="0" algn="bl" dir="5400000" dist="19050">
              <a:srgbClr val="000000">
                <a:alpha val="50000"/>
              </a:srgbClr>
            </a:outerShdw>
          </a:effectLst>
        </p:spPr>
      </p:pic>
      <p:pic>
        <p:nvPicPr>
          <p:cNvPr id="111" name="Google Shape;111;p18"/>
          <p:cNvPicPr preferRelativeResize="0"/>
          <p:nvPr/>
        </p:nvPicPr>
        <p:blipFill>
          <a:blip r:embed="rId7">
            <a:alphaModFix/>
          </a:blip>
          <a:stretch>
            <a:fillRect/>
          </a:stretch>
        </p:blipFill>
        <p:spPr>
          <a:xfrm>
            <a:off x="4498150" y="967550"/>
            <a:ext cx="3299082" cy="18783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2"/>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AAA</a:t>
            </a:r>
            <a:endParaRPr/>
          </a:p>
        </p:txBody>
      </p:sp>
      <p:sp>
        <p:nvSpPr>
          <p:cNvPr id="452" name="Google Shape;452;p72"/>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453" name="Google Shape;453;p7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Big fancy game studios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AA Games</a:t>
            </a:r>
            <a:endParaRPr/>
          </a:p>
        </p:txBody>
      </p:sp>
      <p:pic>
        <p:nvPicPr>
          <p:cNvPr id="459" name="Google Shape;459;p73"/>
          <p:cNvPicPr preferRelativeResize="0"/>
          <p:nvPr/>
        </p:nvPicPr>
        <p:blipFill>
          <a:blip r:embed="rId3">
            <a:alphaModFix/>
          </a:blip>
          <a:stretch>
            <a:fillRect/>
          </a:stretch>
        </p:blipFill>
        <p:spPr>
          <a:xfrm>
            <a:off x="4080725" y="1790500"/>
            <a:ext cx="4910999" cy="3022150"/>
          </a:xfrm>
          <a:prstGeom prst="rect">
            <a:avLst/>
          </a:prstGeom>
          <a:noFill/>
          <a:ln>
            <a:noFill/>
          </a:ln>
        </p:spPr>
      </p:pic>
      <p:pic>
        <p:nvPicPr>
          <p:cNvPr id="460" name="Google Shape;460;p73"/>
          <p:cNvPicPr preferRelativeResize="0"/>
          <p:nvPr/>
        </p:nvPicPr>
        <p:blipFill>
          <a:blip r:embed="rId4">
            <a:alphaModFix/>
          </a:blip>
          <a:stretch>
            <a:fillRect/>
          </a:stretch>
        </p:blipFill>
        <p:spPr>
          <a:xfrm>
            <a:off x="496000" y="1275075"/>
            <a:ext cx="3775925" cy="2123097"/>
          </a:xfrm>
          <a:prstGeom prst="rect">
            <a:avLst/>
          </a:prstGeom>
          <a:noFill/>
          <a:ln>
            <a:noFill/>
          </a:ln>
        </p:spPr>
      </p:pic>
      <p:pic>
        <p:nvPicPr>
          <p:cNvPr id="461" name="Google Shape;461;p73"/>
          <p:cNvPicPr preferRelativeResize="0"/>
          <p:nvPr/>
        </p:nvPicPr>
        <p:blipFill>
          <a:blip r:embed="rId5">
            <a:alphaModFix/>
          </a:blip>
          <a:stretch>
            <a:fillRect/>
          </a:stretch>
        </p:blipFill>
        <p:spPr>
          <a:xfrm>
            <a:off x="5690175" y="735471"/>
            <a:ext cx="1935150" cy="2391700"/>
          </a:xfrm>
          <a:prstGeom prst="rect">
            <a:avLst/>
          </a:prstGeom>
          <a:noFill/>
          <a:ln>
            <a:noFill/>
          </a:ln>
        </p:spPr>
      </p:pic>
      <p:pic>
        <p:nvPicPr>
          <p:cNvPr id="462" name="Google Shape;462;p73"/>
          <p:cNvPicPr preferRelativeResize="0"/>
          <p:nvPr/>
        </p:nvPicPr>
        <p:blipFill>
          <a:blip r:embed="rId6">
            <a:alphaModFix/>
          </a:blip>
          <a:stretch>
            <a:fillRect/>
          </a:stretch>
        </p:blipFill>
        <p:spPr>
          <a:xfrm>
            <a:off x="495994" y="2651446"/>
            <a:ext cx="5828081" cy="2123099"/>
          </a:xfrm>
          <a:prstGeom prst="rect">
            <a:avLst/>
          </a:prstGeom>
          <a:noFill/>
          <a:ln>
            <a:noFill/>
          </a:ln>
        </p:spPr>
      </p:pic>
      <p:pic>
        <p:nvPicPr>
          <p:cNvPr id="463" name="Google Shape;463;p73"/>
          <p:cNvPicPr preferRelativeResize="0"/>
          <p:nvPr/>
        </p:nvPicPr>
        <p:blipFill>
          <a:blip r:embed="rId7">
            <a:alphaModFix/>
          </a:blip>
          <a:stretch>
            <a:fillRect/>
          </a:stretch>
        </p:blipFill>
        <p:spPr>
          <a:xfrm>
            <a:off x="3676200" y="771650"/>
            <a:ext cx="4151200" cy="4151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descr="https://1.bp.blogspot.com/-9HWX8in-cN4/WrqqZVwJSaI/AAAAAAAAdbQ/2IuUtbg25usv06GF8Q1ypRK3p5jGWZglwCLcBGAs/s1600/Roles%2Bof%2Ba%2BGame%2BDesigner_2014.jpg" id="468" name="Google Shape;468;p74"/>
          <p:cNvPicPr preferRelativeResize="0"/>
          <p:nvPr/>
        </p:nvPicPr>
        <p:blipFill>
          <a:blip r:embed="rId3">
            <a:alphaModFix/>
          </a:blip>
          <a:stretch>
            <a:fillRect/>
          </a:stretch>
        </p:blipFill>
        <p:spPr>
          <a:xfrm>
            <a:off x="1613163" y="352625"/>
            <a:ext cx="5917675" cy="44382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5"/>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Indie</a:t>
            </a:r>
            <a:endParaRPr/>
          </a:p>
        </p:txBody>
      </p:sp>
      <p:sp>
        <p:nvSpPr>
          <p:cNvPr id="474" name="Google Shape;474;p75"/>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475" name="Google Shape;475;p7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Famous Indie Games</a:t>
            </a:r>
            <a:endParaRPr/>
          </a:p>
        </p:txBody>
      </p:sp>
      <p:pic>
        <p:nvPicPr>
          <p:cNvPr descr="https://fs-prod-cdn.nintendo-europe.com/media/images/10_share_images/games_15/nintendo_switch_download_software_1/H2x1_NSwitchDS_Undertale_image1600w.jpg" id="481" name="Google Shape;481;p76"/>
          <p:cNvPicPr preferRelativeResize="0"/>
          <p:nvPr/>
        </p:nvPicPr>
        <p:blipFill>
          <a:blip r:embed="rId3">
            <a:alphaModFix/>
          </a:blip>
          <a:stretch>
            <a:fillRect/>
          </a:stretch>
        </p:blipFill>
        <p:spPr>
          <a:xfrm>
            <a:off x="5349575" y="0"/>
            <a:ext cx="3794424" cy="1897200"/>
          </a:xfrm>
          <a:prstGeom prst="rect">
            <a:avLst/>
          </a:prstGeom>
          <a:noFill/>
          <a:ln>
            <a:noFill/>
          </a:ln>
          <a:effectLst>
            <a:outerShdw blurRad="57150" rotWithShape="0" algn="bl" dir="5400000" dist="19050">
              <a:srgbClr val="000000">
                <a:alpha val="50000"/>
              </a:srgbClr>
            </a:outerShdw>
          </a:effectLst>
        </p:spPr>
      </p:pic>
      <p:pic>
        <p:nvPicPr>
          <p:cNvPr id="482" name="Google Shape;482;p76"/>
          <p:cNvPicPr preferRelativeResize="0"/>
          <p:nvPr/>
        </p:nvPicPr>
        <p:blipFill>
          <a:blip r:embed="rId4">
            <a:alphaModFix/>
          </a:blip>
          <a:stretch>
            <a:fillRect/>
          </a:stretch>
        </p:blipFill>
        <p:spPr>
          <a:xfrm>
            <a:off x="6050578" y="1205813"/>
            <a:ext cx="1743326" cy="2085475"/>
          </a:xfrm>
          <a:prstGeom prst="rect">
            <a:avLst/>
          </a:prstGeom>
          <a:noFill/>
          <a:ln>
            <a:noFill/>
          </a:ln>
          <a:effectLst>
            <a:outerShdw blurRad="57150" rotWithShape="0" algn="bl" dir="5400000" dist="19050">
              <a:srgbClr val="000000">
                <a:alpha val="50000"/>
              </a:srgbClr>
            </a:outerShdw>
          </a:effectLst>
        </p:spPr>
      </p:pic>
      <p:pic>
        <p:nvPicPr>
          <p:cNvPr id="483" name="Google Shape;483;p76"/>
          <p:cNvPicPr preferRelativeResize="0"/>
          <p:nvPr/>
        </p:nvPicPr>
        <p:blipFill>
          <a:blip r:embed="rId5">
            <a:alphaModFix/>
          </a:blip>
          <a:stretch>
            <a:fillRect/>
          </a:stretch>
        </p:blipFill>
        <p:spPr>
          <a:xfrm>
            <a:off x="176021" y="3246300"/>
            <a:ext cx="3372805" cy="1897200"/>
          </a:xfrm>
          <a:prstGeom prst="rect">
            <a:avLst/>
          </a:prstGeom>
          <a:noFill/>
          <a:ln>
            <a:noFill/>
          </a:ln>
          <a:effectLst>
            <a:outerShdw blurRad="57150" rotWithShape="0" algn="bl" dir="5400000" dist="19050">
              <a:srgbClr val="000000">
                <a:alpha val="50000"/>
              </a:srgbClr>
            </a:outerShdw>
          </a:effectLst>
        </p:spPr>
      </p:pic>
      <p:pic>
        <p:nvPicPr>
          <p:cNvPr descr="https://www.pngmart.com/files/7/Minecraft-PNG-Photos.png" id="484" name="Google Shape;484;p76"/>
          <p:cNvPicPr preferRelativeResize="0"/>
          <p:nvPr/>
        </p:nvPicPr>
        <p:blipFill>
          <a:blip r:embed="rId6">
            <a:alphaModFix/>
          </a:blip>
          <a:stretch>
            <a:fillRect/>
          </a:stretch>
        </p:blipFill>
        <p:spPr>
          <a:xfrm>
            <a:off x="2959525" y="1476900"/>
            <a:ext cx="3036000" cy="3036000"/>
          </a:xfrm>
          <a:prstGeom prst="rect">
            <a:avLst/>
          </a:prstGeom>
          <a:noFill/>
          <a:ln>
            <a:noFill/>
          </a:ln>
          <a:effectLst>
            <a:outerShdw blurRad="57150" rotWithShape="0" algn="bl" dir="5400000" dist="19050">
              <a:srgbClr val="000000">
                <a:alpha val="50000"/>
              </a:srgbClr>
            </a:outerShdw>
          </a:effectLst>
        </p:spPr>
      </p:pic>
      <p:pic>
        <p:nvPicPr>
          <p:cNvPr descr="undefined" id="485" name="Google Shape;485;p76"/>
          <p:cNvPicPr preferRelativeResize="0"/>
          <p:nvPr/>
        </p:nvPicPr>
        <p:blipFill rotWithShape="1">
          <a:blip r:embed="rId7">
            <a:alphaModFix/>
          </a:blip>
          <a:srcRect b="0" l="0" r="0" t="0"/>
          <a:stretch/>
        </p:blipFill>
        <p:spPr>
          <a:xfrm>
            <a:off x="4757925" y="3685950"/>
            <a:ext cx="2190750" cy="1428750"/>
          </a:xfrm>
          <a:prstGeom prst="rect">
            <a:avLst/>
          </a:prstGeom>
          <a:noFill/>
          <a:ln>
            <a:noFill/>
          </a:ln>
          <a:effectLst>
            <a:outerShdw blurRad="57150" rotWithShape="0" algn="bl" dir="5400000" dist="19050">
              <a:srgbClr val="000000">
                <a:alpha val="50000"/>
              </a:srgbClr>
            </a:outerShdw>
          </a:effectLst>
        </p:spPr>
      </p:pic>
      <p:pic>
        <p:nvPicPr>
          <p:cNvPr descr="https://image.api.playstation.com/cdn/UP2456/CUSA06840_00/0WuZecPtRr7aEsQPv2nJqiPa2ZvDOpYm.png" id="486" name="Google Shape;486;p76"/>
          <p:cNvPicPr preferRelativeResize="0"/>
          <p:nvPr/>
        </p:nvPicPr>
        <p:blipFill>
          <a:blip r:embed="rId8">
            <a:alphaModFix/>
          </a:blip>
          <a:stretch>
            <a:fillRect/>
          </a:stretch>
        </p:blipFill>
        <p:spPr>
          <a:xfrm>
            <a:off x="478875" y="1100550"/>
            <a:ext cx="2190750" cy="2190750"/>
          </a:xfrm>
          <a:prstGeom prst="rect">
            <a:avLst/>
          </a:prstGeom>
          <a:noFill/>
          <a:ln>
            <a:noFill/>
          </a:ln>
          <a:effectLst>
            <a:outerShdw blurRad="57150" rotWithShape="0" algn="bl" dir="5400000" dist="19050">
              <a:srgbClr val="000000">
                <a:alpha val="50000"/>
              </a:srgbClr>
            </a:outerShdw>
          </a:effectLst>
        </p:spPr>
      </p:pic>
      <p:pic>
        <p:nvPicPr>
          <p:cNvPr id="487" name="Google Shape;487;p76"/>
          <p:cNvPicPr preferRelativeResize="0"/>
          <p:nvPr/>
        </p:nvPicPr>
        <p:blipFill>
          <a:blip r:embed="rId9">
            <a:alphaModFix/>
          </a:blip>
          <a:stretch>
            <a:fillRect/>
          </a:stretch>
        </p:blipFill>
        <p:spPr>
          <a:xfrm>
            <a:off x="7064025" y="3162675"/>
            <a:ext cx="1897201" cy="18972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It’s a spectrum</a:t>
            </a:r>
            <a:endParaRPr/>
          </a:p>
        </p:txBody>
      </p:sp>
      <p:cxnSp>
        <p:nvCxnSpPr>
          <p:cNvPr id="493" name="Google Shape;493;p77"/>
          <p:cNvCxnSpPr/>
          <p:nvPr/>
        </p:nvCxnSpPr>
        <p:spPr>
          <a:xfrm>
            <a:off x="2011513" y="2684463"/>
            <a:ext cx="5078400" cy="0"/>
          </a:xfrm>
          <a:prstGeom prst="straightConnector1">
            <a:avLst/>
          </a:prstGeom>
          <a:noFill/>
          <a:ln cap="flat" cmpd="sng" w="76200">
            <a:solidFill>
              <a:schemeClr val="dk2"/>
            </a:solidFill>
            <a:prstDash val="solid"/>
            <a:round/>
            <a:headEnd len="med" w="med" type="diamond"/>
            <a:tailEnd len="med" w="med" type="diamond"/>
          </a:ln>
        </p:spPr>
      </p:cxnSp>
      <p:sp>
        <p:nvSpPr>
          <p:cNvPr id="494" name="Google Shape;494;p77"/>
          <p:cNvSpPr txBox="1"/>
          <p:nvPr/>
        </p:nvSpPr>
        <p:spPr>
          <a:xfrm>
            <a:off x="1799913" y="2074089"/>
            <a:ext cx="813900" cy="4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ource Sans Pro"/>
                <a:ea typeface="Source Sans Pro"/>
                <a:cs typeface="Source Sans Pro"/>
                <a:sym typeface="Source Sans Pro"/>
              </a:rPr>
              <a:t>Indie</a:t>
            </a:r>
            <a:endParaRPr sz="1800">
              <a:solidFill>
                <a:schemeClr val="lt2"/>
              </a:solidFill>
              <a:latin typeface="Source Sans Pro"/>
              <a:ea typeface="Source Sans Pro"/>
              <a:cs typeface="Source Sans Pro"/>
              <a:sym typeface="Source Sans Pro"/>
            </a:endParaRPr>
          </a:p>
        </p:txBody>
      </p:sp>
      <p:sp>
        <p:nvSpPr>
          <p:cNvPr id="495" name="Google Shape;495;p77"/>
          <p:cNvSpPr txBox="1"/>
          <p:nvPr/>
        </p:nvSpPr>
        <p:spPr>
          <a:xfrm>
            <a:off x="6530188" y="2074089"/>
            <a:ext cx="813900" cy="41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ource Sans Pro"/>
                <a:ea typeface="Source Sans Pro"/>
                <a:cs typeface="Source Sans Pro"/>
                <a:sym typeface="Source Sans Pro"/>
              </a:rPr>
              <a:t>AAA</a:t>
            </a:r>
            <a:endParaRPr sz="1800">
              <a:solidFill>
                <a:schemeClr val="lt2"/>
              </a:solidFill>
              <a:latin typeface="Source Sans Pro"/>
              <a:ea typeface="Source Sans Pro"/>
              <a:cs typeface="Source Sans Pro"/>
              <a:sym typeface="Source Sans Pro"/>
            </a:endParaRPr>
          </a:p>
        </p:txBody>
      </p:sp>
      <p:sp>
        <p:nvSpPr>
          <p:cNvPr id="496" name="Google Shape;496;p77"/>
          <p:cNvSpPr txBox="1"/>
          <p:nvPr/>
        </p:nvSpPr>
        <p:spPr>
          <a:xfrm>
            <a:off x="3334038" y="2795813"/>
            <a:ext cx="23439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ource Sans Pro"/>
                <a:ea typeface="Source Sans Pro"/>
                <a:cs typeface="Source Sans Pro"/>
                <a:sym typeface="Source Sans Pro"/>
              </a:rPr>
              <a:t>A bunch of things</a:t>
            </a:r>
            <a:endParaRPr sz="1800">
              <a:solidFill>
                <a:schemeClr val="lt2"/>
              </a:solidFill>
              <a:latin typeface="Source Sans Pro"/>
              <a:ea typeface="Source Sans Pro"/>
              <a:cs typeface="Source Sans Pro"/>
              <a:sym typeface="Source Sans Pr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MANY places to make games</a:t>
            </a:r>
            <a:endParaRPr/>
          </a:p>
        </p:txBody>
      </p:sp>
      <p:sp>
        <p:nvSpPr>
          <p:cNvPr id="502" name="Google Shape;502;p78"/>
          <p:cNvSpPr/>
          <p:nvPr/>
        </p:nvSpPr>
        <p:spPr>
          <a:xfrm>
            <a:off x="1232250" y="1769844"/>
            <a:ext cx="1554000" cy="832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Serious Games</a:t>
            </a:r>
            <a:endParaRPr>
              <a:solidFill>
                <a:schemeClr val="lt1"/>
              </a:solidFill>
              <a:latin typeface="Source Sans Pro"/>
              <a:ea typeface="Source Sans Pro"/>
              <a:cs typeface="Source Sans Pro"/>
              <a:sym typeface="Source Sans Pro"/>
            </a:endParaRPr>
          </a:p>
        </p:txBody>
      </p:sp>
      <p:sp>
        <p:nvSpPr>
          <p:cNvPr id="503" name="Google Shape;503;p78"/>
          <p:cNvSpPr/>
          <p:nvPr/>
        </p:nvSpPr>
        <p:spPr>
          <a:xfrm>
            <a:off x="2940742" y="1769844"/>
            <a:ext cx="1554000" cy="832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Educational Games</a:t>
            </a:r>
            <a:endParaRPr>
              <a:solidFill>
                <a:schemeClr val="lt1"/>
              </a:solidFill>
              <a:latin typeface="Source Sans Pro"/>
              <a:ea typeface="Source Sans Pro"/>
              <a:cs typeface="Source Sans Pro"/>
              <a:sym typeface="Source Sans Pro"/>
            </a:endParaRPr>
          </a:p>
        </p:txBody>
      </p:sp>
      <p:sp>
        <p:nvSpPr>
          <p:cNvPr id="504" name="Google Shape;504;p78"/>
          <p:cNvSpPr/>
          <p:nvPr/>
        </p:nvSpPr>
        <p:spPr>
          <a:xfrm>
            <a:off x="4649233" y="1769844"/>
            <a:ext cx="1554000" cy="832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Simulations</a:t>
            </a:r>
            <a:endParaRPr>
              <a:solidFill>
                <a:schemeClr val="lt1"/>
              </a:solidFill>
              <a:latin typeface="Source Sans Pro"/>
              <a:ea typeface="Source Sans Pro"/>
              <a:cs typeface="Source Sans Pro"/>
              <a:sym typeface="Source Sans Pro"/>
            </a:endParaRPr>
          </a:p>
        </p:txBody>
      </p:sp>
      <p:sp>
        <p:nvSpPr>
          <p:cNvPr id="505" name="Google Shape;505;p78"/>
          <p:cNvSpPr/>
          <p:nvPr/>
        </p:nvSpPr>
        <p:spPr>
          <a:xfrm>
            <a:off x="6357725" y="1769844"/>
            <a:ext cx="1554000" cy="832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Games as Training</a:t>
            </a:r>
            <a:endParaRPr>
              <a:solidFill>
                <a:schemeClr val="lt1"/>
              </a:solidFill>
              <a:latin typeface="Source Sans Pro"/>
              <a:ea typeface="Source Sans Pro"/>
              <a:cs typeface="Source Sans Pro"/>
              <a:sym typeface="Source Sans Pro"/>
            </a:endParaRPr>
          </a:p>
        </p:txBody>
      </p:sp>
      <p:sp>
        <p:nvSpPr>
          <p:cNvPr id="506" name="Google Shape;506;p78"/>
          <p:cNvSpPr/>
          <p:nvPr/>
        </p:nvSpPr>
        <p:spPr>
          <a:xfrm>
            <a:off x="2095671" y="3195956"/>
            <a:ext cx="1554000" cy="832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Games as advertising</a:t>
            </a:r>
            <a:endParaRPr>
              <a:solidFill>
                <a:schemeClr val="lt1"/>
              </a:solidFill>
              <a:latin typeface="Source Sans Pro"/>
              <a:ea typeface="Source Sans Pro"/>
              <a:cs typeface="Source Sans Pro"/>
              <a:sym typeface="Source Sans Pro"/>
            </a:endParaRPr>
          </a:p>
        </p:txBody>
      </p:sp>
      <p:sp>
        <p:nvSpPr>
          <p:cNvPr id="507" name="Google Shape;507;p78"/>
          <p:cNvSpPr/>
          <p:nvPr/>
        </p:nvSpPr>
        <p:spPr>
          <a:xfrm>
            <a:off x="3795000" y="3195956"/>
            <a:ext cx="1554000" cy="832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Museums</a:t>
            </a:r>
            <a:endParaRPr>
              <a:solidFill>
                <a:schemeClr val="lt1"/>
              </a:solidFill>
              <a:latin typeface="Source Sans Pro"/>
              <a:ea typeface="Source Sans Pro"/>
              <a:cs typeface="Source Sans Pro"/>
              <a:sym typeface="Source Sans Pro"/>
            </a:endParaRPr>
          </a:p>
        </p:txBody>
      </p:sp>
      <p:sp>
        <p:nvSpPr>
          <p:cNvPr id="508" name="Google Shape;508;p78"/>
          <p:cNvSpPr/>
          <p:nvPr/>
        </p:nvSpPr>
        <p:spPr>
          <a:xfrm>
            <a:off x="5494329" y="3195956"/>
            <a:ext cx="1554000" cy="832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Mobile Games</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9"/>
          <p:cNvPicPr preferRelativeResize="0"/>
          <p:nvPr/>
        </p:nvPicPr>
        <p:blipFill>
          <a:blip r:embed="rId3">
            <a:alphaModFix/>
          </a:blip>
          <a:stretch>
            <a:fillRect/>
          </a:stretch>
        </p:blipFill>
        <p:spPr>
          <a:xfrm>
            <a:off x="2328613" y="328363"/>
            <a:ext cx="4486774" cy="4486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0"/>
          <p:cNvSpPr txBox="1"/>
          <p:nvPr>
            <p:ph type="title"/>
          </p:nvPr>
        </p:nvSpPr>
        <p:spPr>
          <a:xfrm>
            <a:off x="485875" y="1714500"/>
            <a:ext cx="8183700" cy="78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How can I become a game designer?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1"/>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Make a game!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Game Design?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Specifically you could…</a:t>
            </a:r>
            <a:endParaRPr/>
          </a:p>
        </p:txBody>
      </p:sp>
      <p:sp>
        <p:nvSpPr>
          <p:cNvPr id="529" name="Google Shape;529;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Download a game engine</a:t>
            </a:r>
            <a:endParaRPr/>
          </a:p>
          <a:p>
            <a:pPr indent="-342900" lvl="0" marL="457200" rtl="0" algn="l">
              <a:spcBef>
                <a:spcPts val="0"/>
              </a:spcBef>
              <a:spcAft>
                <a:spcPts val="0"/>
              </a:spcAft>
              <a:buSzPts val="1800"/>
              <a:buChar char="●"/>
            </a:pPr>
            <a:r>
              <a:rPr lang="en" u="sng">
                <a:solidFill>
                  <a:schemeClr val="hlink"/>
                </a:solidFill>
                <a:hlinkClick r:id="rId4"/>
              </a:rPr>
              <a:t>Join a game jam</a:t>
            </a:r>
            <a:endParaRPr/>
          </a:p>
          <a:p>
            <a:pPr indent="-342900" lvl="0" marL="457200" rtl="0" algn="l">
              <a:spcBef>
                <a:spcPts val="0"/>
              </a:spcBef>
              <a:spcAft>
                <a:spcPts val="0"/>
              </a:spcAft>
              <a:buSzPts val="1800"/>
              <a:buChar char="●"/>
            </a:pPr>
            <a:r>
              <a:rPr lang="en" u="sng">
                <a:solidFill>
                  <a:schemeClr val="hlink"/>
                </a:solidFill>
                <a:hlinkClick r:id="rId5"/>
              </a:rPr>
              <a:t>Watch a</a:t>
            </a:r>
            <a:r>
              <a:rPr lang="en"/>
              <a:t> </a:t>
            </a:r>
            <a:r>
              <a:rPr lang="en" u="sng">
                <a:solidFill>
                  <a:schemeClr val="hlink"/>
                </a:solidFill>
                <a:hlinkClick r:id="rId6"/>
              </a:rPr>
              <a:t>couple of</a:t>
            </a:r>
            <a:r>
              <a:rPr lang="en"/>
              <a:t> </a:t>
            </a:r>
            <a:r>
              <a:rPr lang="en" u="sng">
                <a:solidFill>
                  <a:schemeClr val="hlink"/>
                </a:solidFill>
                <a:hlinkClick r:id="rId7"/>
              </a:rPr>
              <a:t>youtube</a:t>
            </a:r>
            <a:r>
              <a:rPr lang="en"/>
              <a:t> </a:t>
            </a:r>
            <a:r>
              <a:rPr lang="en" u="sng">
                <a:solidFill>
                  <a:schemeClr val="hlink"/>
                </a:solidFill>
                <a:hlinkClick r:id="rId8"/>
              </a:rPr>
              <a:t>videos</a:t>
            </a:r>
            <a:endParaRPr/>
          </a:p>
          <a:p>
            <a:pPr indent="-342900" lvl="0" marL="457200" rtl="0" algn="l">
              <a:spcBef>
                <a:spcPts val="0"/>
              </a:spcBef>
              <a:spcAft>
                <a:spcPts val="0"/>
              </a:spcAft>
              <a:buSzPts val="1800"/>
              <a:buChar char="●"/>
            </a:pPr>
            <a:r>
              <a:rPr lang="en" u="sng">
                <a:solidFill>
                  <a:schemeClr val="hlink"/>
                </a:solidFill>
                <a:hlinkClick r:id="rId9"/>
              </a:rPr>
              <a:t>Read a</a:t>
            </a:r>
            <a:r>
              <a:rPr lang="en"/>
              <a:t> </a:t>
            </a:r>
            <a:r>
              <a:rPr lang="en" u="sng">
                <a:solidFill>
                  <a:schemeClr val="hlink"/>
                </a:solidFill>
                <a:hlinkClick r:id="rId10"/>
              </a:rPr>
              <a:t>book</a:t>
            </a:r>
            <a:endParaRPr/>
          </a:p>
          <a:p>
            <a:pPr indent="-342900" lvl="0" marL="457200" rtl="0" algn="l">
              <a:spcBef>
                <a:spcPts val="0"/>
              </a:spcBef>
              <a:spcAft>
                <a:spcPts val="0"/>
              </a:spcAft>
              <a:buSzPts val="1800"/>
              <a:buChar char="●"/>
            </a:pPr>
            <a:r>
              <a:rPr lang="en"/>
              <a:t>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3"/>
          <p:cNvSpPr txBox="1"/>
          <p:nvPr>
            <p:ph type="title"/>
          </p:nvPr>
        </p:nvSpPr>
        <p:spPr>
          <a:xfrm>
            <a:off x="311700" y="743001"/>
            <a:ext cx="8520600" cy="20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8400"/>
              <a:t>TAKE MY CLASS!!!</a:t>
            </a:r>
            <a:endParaRPr sz="8400"/>
          </a:p>
        </p:txBody>
      </p:sp>
      <p:sp>
        <p:nvSpPr>
          <p:cNvPr id="535" name="Google Shape;535;p83"/>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u="sng">
                <a:solidFill>
                  <a:schemeClr val="hlink"/>
                </a:solidFill>
                <a:hlinkClick r:id="rId3"/>
              </a:rPr>
              <a:t>Intro to Game Design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about me</a:t>
            </a:r>
            <a:endParaRPr/>
          </a:p>
        </p:txBody>
      </p:sp>
      <p:sp>
        <p:nvSpPr>
          <p:cNvPr id="541" name="Google Shape;541;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I make stuff</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5"/>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Wrap up</a:t>
            </a:r>
            <a:endParaRPr/>
          </a:p>
        </p:txBody>
      </p:sp>
      <p:sp>
        <p:nvSpPr>
          <p:cNvPr id="547" name="Google Shape;547;p85"/>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a Game?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a:blip r:embed="rId3">
            <a:alphaModFix/>
          </a:blip>
          <a:stretch>
            <a:fillRect/>
          </a:stretch>
        </p:blipFill>
        <p:spPr>
          <a:xfrm>
            <a:off x="1346200" y="152400"/>
            <a:ext cx="6451600"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